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2" r:id="rId2"/>
    <p:sldId id="263" r:id="rId3"/>
    <p:sldId id="264" r:id="rId4"/>
    <p:sldId id="688" r:id="rId5"/>
    <p:sldId id="319" r:id="rId6"/>
    <p:sldId id="283" r:id="rId7"/>
    <p:sldId id="273" r:id="rId8"/>
    <p:sldId id="689" r:id="rId9"/>
    <p:sldId id="694" r:id="rId10"/>
    <p:sldId id="695" r:id="rId11"/>
    <p:sldId id="696"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2"/>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4660"/>
  </p:normalViewPr>
  <p:slideViewPr>
    <p:cSldViewPr snapToGrid="0" snapToObjects="1">
      <p:cViewPr varScale="1">
        <p:scale>
          <a:sx n="68" d="100"/>
          <a:sy n="68" d="100"/>
        </p:scale>
        <p:origin x="786" y="7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E02B1-F3AD-4CE2-B8E8-7AD8F0BDFD68}" type="doc">
      <dgm:prSet loTypeId="urn:microsoft.com/office/officeart/2005/8/layout/hList6" loCatId="list" qsTypeId="urn:microsoft.com/office/officeart/2005/8/quickstyle/simple5" qsCatId="simple" csTypeId="urn:microsoft.com/office/officeart/2005/8/colors/accent6_2" csCatId="accent6" phldr="1"/>
      <dgm:spPr/>
      <dgm:t>
        <a:bodyPr/>
        <a:lstStyle/>
        <a:p>
          <a:endParaRPr lang="en-US"/>
        </a:p>
      </dgm:t>
    </dgm:pt>
    <dgm:pt modelId="{A4EE9C0A-8CA7-43DC-9CD0-09BD405B9392}">
      <dgm:prSet phldrT="[Text]" custT="1"/>
      <dgm:spPr>
        <a:solidFill>
          <a:srgbClr val="009A90"/>
        </a:solidFill>
      </dgm:spPr>
      <dgm:t>
        <a:bodyPr/>
        <a:lstStyle/>
        <a:p>
          <a:pPr marL="0" algn="l"/>
          <a:r>
            <a:rPr lang="en-US" sz="1400" b="1" dirty="0">
              <a:latin typeface="Open Sans Semibold" panose="020B0706030804020204"/>
              <a:ea typeface="Open Sans Semibold" panose="020B0706030804020204" pitchFamily="34" charset="0"/>
              <a:cs typeface="Open Sans Semibold" panose="020B0706030804020204" pitchFamily="34" charset="0"/>
            </a:rPr>
            <a:t>GEMS </a:t>
          </a:r>
        </a:p>
        <a:p>
          <a:pPr marL="0" algn="l"/>
          <a:r>
            <a:rPr lang="en-US" sz="1400" b="1" dirty="0">
              <a:latin typeface="Open Sans Semibold" panose="020B0706030804020204"/>
              <a:ea typeface="Open Sans Semibold" panose="020B0706030804020204" pitchFamily="34" charset="0"/>
              <a:cs typeface="Open Sans Semibold" panose="020B0706030804020204" pitchFamily="34" charset="0"/>
            </a:rPr>
            <a:t>(2008-2017)</a:t>
          </a:r>
        </a:p>
        <a:p>
          <a:pPr marL="0" algn="l"/>
          <a:endParaRPr lang="en-US" sz="1400" b="1" dirty="0">
            <a:latin typeface="Open Sans Semibold" panose="020B0706030804020204"/>
            <a:ea typeface="Open Sans Semibold" panose="020B0706030804020204" pitchFamily="34" charset="0"/>
            <a:cs typeface="Open Sans Semibold" panose="020B0706030804020204" pitchFamily="34" charset="0"/>
          </a:endParaRPr>
        </a:p>
        <a:p>
          <a:pPr marL="112713" indent="-112713" algn="l"/>
          <a:r>
            <a:rPr lang="en-US" sz="1400" dirty="0">
              <a:latin typeface="Open Sans Semibold" panose="020B0706030804020204"/>
              <a:ea typeface="Open Sans Semibold" panose="020B0706030804020204" pitchFamily="34" charset="0"/>
              <a:cs typeface="Open Sans Semibold" panose="020B0706030804020204" pitchFamily="34" charset="0"/>
            </a:rPr>
            <a:t>Help boys and girls </a:t>
          </a:r>
        </a:p>
        <a:p>
          <a:pPr marL="112713" indent="-112713" algn="l"/>
          <a:r>
            <a:rPr lang="en-US" sz="1400" dirty="0">
              <a:latin typeface="Open Sans Semibold" panose="020B0706030804020204"/>
              <a:ea typeface="Open Sans Semibold" panose="020B0706030804020204" pitchFamily="34" charset="0"/>
              <a:cs typeface="Open Sans Semibold" panose="020B0706030804020204" pitchFamily="34" charset="0"/>
            </a:rPr>
            <a:t>(12-14) in school settings challenge inequitable gender-norms and practices </a:t>
          </a:r>
        </a:p>
      </dgm:t>
    </dgm:pt>
    <dgm:pt modelId="{45070A3E-A723-4B43-B810-DA736D93C1AB}" type="parTrans" cxnId="{C501262A-8EFA-4572-886F-AD9FB775B686}">
      <dgm:prSet/>
      <dgm:spPr/>
      <dgm:t>
        <a:bodyPr/>
        <a:lstStyle/>
        <a:p>
          <a:endParaRPr lang="en-US" sz="1400">
            <a:latin typeface="Open Sans"/>
          </a:endParaRPr>
        </a:p>
      </dgm:t>
    </dgm:pt>
    <dgm:pt modelId="{55347D7F-65D1-4443-A3CD-DB9A8ED4A490}" type="sibTrans" cxnId="{C501262A-8EFA-4572-886F-AD9FB775B686}">
      <dgm:prSet/>
      <dgm:spPr/>
      <dgm:t>
        <a:bodyPr/>
        <a:lstStyle/>
        <a:p>
          <a:endParaRPr lang="en-US" sz="1400">
            <a:latin typeface="Open Sans"/>
          </a:endParaRPr>
        </a:p>
      </dgm:t>
    </dgm:pt>
    <dgm:pt modelId="{38594475-9228-4E12-96BC-C1688C36E046}">
      <dgm:prSet phldrT="[Text]" custT="1"/>
      <dgm:spPr>
        <a:solidFill>
          <a:schemeClr val="accent3"/>
        </a:solidFill>
      </dgm:spPr>
      <dgm:t>
        <a:bodyPr/>
        <a:lstStyle/>
        <a:p>
          <a:pPr marL="0" algn="l">
            <a:lnSpc>
              <a:spcPct val="100000"/>
            </a:lnSpc>
          </a:pPr>
          <a:endParaRPr lang="en-US" sz="1400" b="1" dirty="0">
            <a:latin typeface="Open Sans Semibold" panose="020B0706030804020204"/>
            <a:ea typeface="Open Sans Semibold" panose="020B0706030804020204" pitchFamily="34" charset="0"/>
            <a:cs typeface="Open Sans Semibold" panose="020B0706030804020204" pitchFamily="34" charset="0"/>
          </a:endParaRPr>
        </a:p>
        <a:p>
          <a:pPr marL="0" algn="l">
            <a:lnSpc>
              <a:spcPct val="100000"/>
            </a:lnSpc>
          </a:pPr>
          <a:r>
            <a:rPr lang="en-US" sz="1400" b="1" dirty="0">
              <a:latin typeface="Open Sans Semibold" panose="020B0706030804020204"/>
              <a:ea typeface="Open Sans Semibold" panose="020B0706030804020204" pitchFamily="34" charset="0"/>
              <a:cs typeface="Open Sans Semibold" panose="020B0706030804020204" pitchFamily="34" charset="0"/>
            </a:rPr>
            <a:t>Parivartan </a:t>
          </a:r>
        </a:p>
        <a:p>
          <a:pPr marL="0" algn="l">
            <a:lnSpc>
              <a:spcPct val="100000"/>
            </a:lnSpc>
          </a:pPr>
          <a:r>
            <a:rPr lang="en-US" sz="1400" b="1" dirty="0">
              <a:latin typeface="Open Sans Semibold" panose="020B0706030804020204"/>
              <a:ea typeface="Open Sans Semibold" panose="020B0706030804020204" pitchFamily="34" charset="0"/>
              <a:cs typeface="Open Sans Semibold" panose="020B0706030804020204" pitchFamily="34" charset="0"/>
            </a:rPr>
            <a:t>(2009-2016)</a:t>
          </a:r>
        </a:p>
        <a:p>
          <a:pPr marL="0" algn="l">
            <a:lnSpc>
              <a:spcPct val="90000"/>
            </a:lnSpc>
          </a:pPr>
          <a:endParaRPr lang="en-US" sz="1400" b="1" dirty="0">
            <a:latin typeface="Open Sans Semibold" panose="020B0706030804020204"/>
            <a:ea typeface="Open Sans Semibold" panose="020B0706030804020204" pitchFamily="34" charset="0"/>
            <a:cs typeface="Open Sans Semibold" panose="020B0706030804020204" pitchFamily="34" charset="0"/>
          </a:endParaRPr>
        </a:p>
        <a:p>
          <a:pPr marL="112713" indent="-112713" algn="l">
            <a:lnSpc>
              <a:spcPct val="90000"/>
            </a:lnSpc>
          </a:pPr>
          <a:r>
            <a:rPr lang="en-US" sz="1400" i="0" dirty="0">
              <a:latin typeface="Open Sans Semibold" panose="020B0706030804020204"/>
              <a:ea typeface="Open Sans Semibold" panose="020B0706030804020204" pitchFamily="34" charset="0"/>
              <a:cs typeface="Open Sans Semibold" panose="020B0706030804020204" pitchFamily="34" charset="0"/>
            </a:rPr>
            <a:t>Sports-based mentoring program for boys and girls to promote gender equality, and increase self-esteem and aspirations among girls and reduce violence in public spaces</a:t>
          </a:r>
        </a:p>
      </dgm:t>
    </dgm:pt>
    <dgm:pt modelId="{73BA871E-8E44-4DFE-8126-ABD862064BA3}" type="parTrans" cxnId="{D65756BF-5D1E-48FA-839D-A717B03CDAA0}">
      <dgm:prSet/>
      <dgm:spPr/>
      <dgm:t>
        <a:bodyPr/>
        <a:lstStyle/>
        <a:p>
          <a:endParaRPr lang="en-US" sz="1400">
            <a:latin typeface="Open Sans"/>
          </a:endParaRPr>
        </a:p>
      </dgm:t>
    </dgm:pt>
    <dgm:pt modelId="{1D033D12-B237-449F-BEB2-2ACA380D28E1}" type="sibTrans" cxnId="{D65756BF-5D1E-48FA-839D-A717B03CDAA0}">
      <dgm:prSet/>
      <dgm:spPr/>
      <dgm:t>
        <a:bodyPr/>
        <a:lstStyle/>
        <a:p>
          <a:endParaRPr lang="en-US" sz="1400">
            <a:latin typeface="Open Sans"/>
          </a:endParaRPr>
        </a:p>
      </dgm:t>
    </dgm:pt>
    <dgm:pt modelId="{54F119BE-DE09-419F-A165-6D10A32BE726}">
      <dgm:prSet phldrT="[Text]" custT="1"/>
      <dgm:spPr>
        <a:solidFill>
          <a:srgbClr val="DD4E3A"/>
        </a:solidFill>
      </dgm:spPr>
      <dgm:t>
        <a:bodyPr/>
        <a:lstStyle/>
        <a:p>
          <a:pPr>
            <a:buNone/>
          </a:pPr>
          <a:r>
            <a:rPr lang="en-US" sz="1400" dirty="0">
              <a:latin typeface="Open Sans Semibold" panose="020B0706030804020204"/>
              <a:ea typeface="Open Sans Semibold" panose="020B0706030804020204" pitchFamily="34" charset="0"/>
              <a:cs typeface="Open Sans Semibold" panose="020B0706030804020204" pitchFamily="34" charset="0"/>
            </a:rPr>
            <a:t>Combines gender norm changing programs with employability programs for girls and engages with adolescent boys and young men as agents of change </a:t>
          </a:r>
        </a:p>
      </dgm:t>
    </dgm:pt>
    <dgm:pt modelId="{8A96F643-DA89-476B-A9DD-8A36C8BA204D}" type="parTrans" cxnId="{FE9D60D9-5E0F-4767-808C-5E0F87D7F4EB}">
      <dgm:prSet/>
      <dgm:spPr/>
      <dgm:t>
        <a:bodyPr/>
        <a:lstStyle/>
        <a:p>
          <a:endParaRPr lang="en-US" sz="1400">
            <a:latin typeface="Open Sans"/>
          </a:endParaRPr>
        </a:p>
      </dgm:t>
    </dgm:pt>
    <dgm:pt modelId="{702580C5-A94D-44FA-8131-ECCBB91D3E7C}" type="sibTrans" cxnId="{FE9D60D9-5E0F-4767-808C-5E0F87D7F4EB}">
      <dgm:prSet/>
      <dgm:spPr/>
      <dgm:t>
        <a:bodyPr/>
        <a:lstStyle/>
        <a:p>
          <a:endParaRPr lang="en-US" sz="1400">
            <a:latin typeface="Open Sans"/>
          </a:endParaRPr>
        </a:p>
      </dgm:t>
    </dgm:pt>
    <dgm:pt modelId="{63159540-DB8A-43E6-BC02-D64F74DB5956}">
      <dgm:prSet phldrT="[Text]" custT="1"/>
      <dgm:spPr>
        <a:solidFill>
          <a:srgbClr val="009A90"/>
        </a:solidFill>
      </dgm:spPr>
      <dgm:t>
        <a:bodyPr/>
        <a:lstStyle/>
        <a:p>
          <a:pPr algn="l">
            <a:buNone/>
          </a:pPr>
          <a:r>
            <a:rPr lang="en-US" sz="1400" b="1" dirty="0">
              <a:latin typeface="Open Sans Semibold" panose="020B0706030804020204"/>
              <a:ea typeface="Open Sans Semibold" panose="020B0706030804020204" pitchFamily="34" charset="0"/>
              <a:cs typeface="Open Sans Semibold" panose="020B0706030804020204" pitchFamily="34" charset="0"/>
            </a:rPr>
            <a:t>PAnKH	 </a:t>
          </a:r>
        </a:p>
        <a:p>
          <a:pPr algn="l">
            <a:buNone/>
          </a:pPr>
          <a:r>
            <a:rPr lang="en-US" sz="1400" b="1" dirty="0">
              <a:latin typeface="Open Sans Semibold" panose="020B0706030804020204"/>
              <a:ea typeface="Open Sans Semibold" panose="020B0706030804020204" pitchFamily="34" charset="0"/>
              <a:cs typeface="Open Sans Semibold" panose="020B0706030804020204" pitchFamily="34" charset="0"/>
            </a:rPr>
            <a:t>(2014-2017)</a:t>
          </a:r>
        </a:p>
        <a:p>
          <a:pPr algn="l">
            <a:buNone/>
          </a:pPr>
          <a:r>
            <a:rPr lang="en-US" sz="1400" i="0" dirty="0">
              <a:latin typeface="Open Sans Semibold" panose="020B0706030804020204"/>
              <a:ea typeface="Open Sans Semibold" panose="020B0706030804020204" pitchFamily="34" charset="0"/>
              <a:cs typeface="Open Sans Semibold" panose="020B0706030804020204" pitchFamily="34" charset="0"/>
            </a:rPr>
            <a:t>Engages with young men and boys as allies to promote education among girls and delay marriages</a:t>
          </a:r>
          <a:endParaRPr lang="en-US" sz="1400" dirty="0">
            <a:latin typeface="Open Sans Semibold" panose="020B0706030804020204"/>
            <a:ea typeface="Open Sans Semibold" panose="020B0706030804020204" pitchFamily="34" charset="0"/>
            <a:cs typeface="Open Sans Semibold" panose="020B0706030804020204" pitchFamily="34" charset="0"/>
          </a:endParaRPr>
        </a:p>
      </dgm:t>
    </dgm:pt>
    <dgm:pt modelId="{8ADB191D-B249-42EB-BBB7-D482CA611014}" type="sibTrans" cxnId="{F6EA1F10-6BA2-453E-AC86-755DC23BB4CA}">
      <dgm:prSet/>
      <dgm:spPr/>
      <dgm:t>
        <a:bodyPr/>
        <a:lstStyle/>
        <a:p>
          <a:endParaRPr lang="en-US" sz="1400">
            <a:latin typeface="Open Sans"/>
          </a:endParaRPr>
        </a:p>
      </dgm:t>
    </dgm:pt>
    <dgm:pt modelId="{9597D132-B192-405D-BAEC-3CDEAE679DD2}" type="parTrans" cxnId="{F6EA1F10-6BA2-453E-AC86-755DC23BB4CA}">
      <dgm:prSet/>
      <dgm:spPr/>
      <dgm:t>
        <a:bodyPr/>
        <a:lstStyle/>
        <a:p>
          <a:endParaRPr lang="en-US" sz="1400">
            <a:latin typeface="Open Sans"/>
          </a:endParaRPr>
        </a:p>
      </dgm:t>
    </dgm:pt>
    <dgm:pt modelId="{5BEE1E1A-7248-4CC2-A8EB-3E5ECA8CEEFF}">
      <dgm:prSet phldrT="[Text]" custT="1"/>
      <dgm:spPr>
        <a:solidFill>
          <a:srgbClr val="DD4E3A"/>
        </a:solidFill>
      </dgm:spPr>
      <dgm:t>
        <a:bodyPr/>
        <a:lstStyle/>
        <a:p>
          <a:pPr>
            <a:buNone/>
          </a:pPr>
          <a:endParaRPr lang="en-US" sz="1400" dirty="0">
            <a:latin typeface="Open Sans Semibold" panose="020B0706030804020204"/>
            <a:ea typeface="Open Sans Semibold" panose="020B0706030804020204" pitchFamily="34" charset="0"/>
            <a:cs typeface="Open Sans Semibold" panose="020B0706030804020204" pitchFamily="34" charset="0"/>
          </a:endParaRPr>
        </a:p>
      </dgm:t>
    </dgm:pt>
    <dgm:pt modelId="{BA788A8E-8779-4B8A-B1CE-7EC1CAFF6E58}" type="sibTrans" cxnId="{C451A990-7827-4A69-9A94-D55682DB2163}">
      <dgm:prSet/>
      <dgm:spPr/>
      <dgm:t>
        <a:bodyPr/>
        <a:lstStyle/>
        <a:p>
          <a:endParaRPr lang="en-US"/>
        </a:p>
      </dgm:t>
    </dgm:pt>
    <dgm:pt modelId="{6F7A3284-15D4-41A2-8901-36531162A3D8}" type="parTrans" cxnId="{C451A990-7827-4A69-9A94-D55682DB2163}">
      <dgm:prSet/>
      <dgm:spPr/>
      <dgm:t>
        <a:bodyPr/>
        <a:lstStyle/>
        <a:p>
          <a:endParaRPr lang="en-US"/>
        </a:p>
      </dgm:t>
    </dgm:pt>
    <dgm:pt modelId="{4B401249-8AAC-40AF-9C4B-732CDB4B4C31}">
      <dgm:prSet phldrT="[Text]" custT="1"/>
      <dgm:spPr>
        <a:solidFill>
          <a:srgbClr val="DD4E3A"/>
        </a:solidFill>
      </dgm:spPr>
      <dgm:t>
        <a:bodyPr/>
        <a:lstStyle/>
        <a:p>
          <a:pPr>
            <a:buNone/>
          </a:pPr>
          <a:r>
            <a:rPr lang="en-US" sz="1400" b="1" dirty="0">
              <a:latin typeface="Open Sans Semibold" panose="020B0706030804020204"/>
              <a:ea typeface="Open Sans Semibold" panose="020B0706030804020204" pitchFamily="34" charset="0"/>
              <a:cs typeface="Open Sans Semibold" panose="020B0706030804020204" pitchFamily="34" charset="0"/>
            </a:rPr>
            <a:t>Plan-It Girls </a:t>
          </a:r>
        </a:p>
        <a:p>
          <a:pPr>
            <a:buNone/>
          </a:pPr>
          <a:r>
            <a:rPr lang="en-US" sz="1400" dirty="0">
              <a:latin typeface="Open Sans Semibold" panose="020B0706030804020204"/>
              <a:ea typeface="Open Sans Semibold" panose="020B0706030804020204" pitchFamily="34" charset="0"/>
              <a:cs typeface="Open Sans Semibold" panose="020B0706030804020204" pitchFamily="34" charset="0"/>
            </a:rPr>
            <a:t>(2015-contd.)</a:t>
          </a:r>
        </a:p>
      </dgm:t>
    </dgm:pt>
    <dgm:pt modelId="{EE0FCBF7-5F84-45E1-B9E5-086A5DCDEBD3}" type="sibTrans" cxnId="{2158ED79-91A5-427D-9314-2F1B5234E63F}">
      <dgm:prSet/>
      <dgm:spPr/>
      <dgm:t>
        <a:bodyPr/>
        <a:lstStyle/>
        <a:p>
          <a:endParaRPr lang="en-US" sz="1400">
            <a:latin typeface="Open Sans"/>
          </a:endParaRPr>
        </a:p>
      </dgm:t>
    </dgm:pt>
    <dgm:pt modelId="{F7B4DD93-8344-4BD3-B089-2A6C7E132361}" type="parTrans" cxnId="{2158ED79-91A5-427D-9314-2F1B5234E63F}">
      <dgm:prSet/>
      <dgm:spPr/>
      <dgm:t>
        <a:bodyPr/>
        <a:lstStyle/>
        <a:p>
          <a:endParaRPr lang="en-US" sz="1400">
            <a:latin typeface="Open Sans"/>
          </a:endParaRPr>
        </a:p>
      </dgm:t>
    </dgm:pt>
    <dgm:pt modelId="{7E97457D-404C-4F43-8423-62850521188B}">
      <dgm:prSet phldrT="[Text]" custT="1"/>
      <dgm:spPr>
        <a:solidFill>
          <a:srgbClr val="009A90"/>
        </a:solidFill>
      </dgm:spPr>
      <dgm:t>
        <a:bodyPr/>
        <a:lstStyle/>
        <a:p>
          <a:pPr algn="l">
            <a:buNone/>
          </a:pPr>
          <a:r>
            <a:rPr lang="en-US" sz="1400" i="0" dirty="0">
              <a:latin typeface="Open Sans Semibold" panose="020B0706030804020204"/>
              <a:ea typeface="Open Sans Semibold" panose="020B0706030804020204" pitchFamily="34" charset="0"/>
              <a:cs typeface="Open Sans Semibold" panose="020B0706030804020204" pitchFamily="34" charset="0"/>
            </a:rPr>
            <a:t>Sexual &amp; reproductive health/rights through education and access to services. GBV prevention</a:t>
          </a:r>
          <a:endParaRPr lang="en-US" sz="1400" dirty="0">
            <a:latin typeface="Open Sans Semibold" panose="020B0706030804020204"/>
            <a:ea typeface="Open Sans Semibold" panose="020B0706030804020204" pitchFamily="34" charset="0"/>
            <a:cs typeface="Open Sans Semibold" panose="020B0706030804020204" pitchFamily="34" charset="0"/>
          </a:endParaRPr>
        </a:p>
      </dgm:t>
    </dgm:pt>
    <dgm:pt modelId="{095ED24A-90F2-44CB-BDE5-5E89E1EB5899}" type="sibTrans" cxnId="{698A6C74-1373-4A2C-8F8C-755EB689B758}">
      <dgm:prSet/>
      <dgm:spPr/>
      <dgm:t>
        <a:bodyPr/>
        <a:lstStyle/>
        <a:p>
          <a:endParaRPr lang="en-US"/>
        </a:p>
      </dgm:t>
    </dgm:pt>
    <dgm:pt modelId="{FBA9BC86-957D-4CF4-B0A7-BFB641BB0D33}" type="parTrans" cxnId="{698A6C74-1373-4A2C-8F8C-755EB689B758}">
      <dgm:prSet/>
      <dgm:spPr/>
      <dgm:t>
        <a:bodyPr/>
        <a:lstStyle/>
        <a:p>
          <a:endParaRPr lang="en-US"/>
        </a:p>
      </dgm:t>
    </dgm:pt>
    <dgm:pt modelId="{31CA2EFF-DC6E-4D60-8D7C-95910B2DE9A7}" type="pres">
      <dgm:prSet presAssocID="{F3EE02B1-F3AD-4CE2-B8E8-7AD8F0BDFD68}" presName="Name0" presStyleCnt="0">
        <dgm:presLayoutVars>
          <dgm:dir/>
          <dgm:resizeHandles val="exact"/>
        </dgm:presLayoutVars>
      </dgm:prSet>
      <dgm:spPr/>
    </dgm:pt>
    <dgm:pt modelId="{842BA341-D441-4641-8B44-7AF228E19FA5}" type="pres">
      <dgm:prSet presAssocID="{A4EE9C0A-8CA7-43DC-9CD0-09BD405B9392}" presName="node" presStyleLbl="node1" presStyleIdx="0" presStyleCnt="4" custLinFactNeighborX="88188">
        <dgm:presLayoutVars>
          <dgm:bulletEnabled val="1"/>
        </dgm:presLayoutVars>
      </dgm:prSet>
      <dgm:spPr/>
    </dgm:pt>
    <dgm:pt modelId="{5D054A6A-5ECA-45A2-8204-853B8497F221}" type="pres">
      <dgm:prSet presAssocID="{55347D7F-65D1-4443-A3CD-DB9A8ED4A490}" presName="sibTrans" presStyleCnt="0"/>
      <dgm:spPr/>
    </dgm:pt>
    <dgm:pt modelId="{9F4F1723-6AD2-4C7C-8660-97906CB7CA78}" type="pres">
      <dgm:prSet presAssocID="{38594475-9228-4E12-96BC-C1688C36E046}" presName="node" presStyleLbl="node1" presStyleIdx="1" presStyleCnt="4" custLinFactNeighborX="55240">
        <dgm:presLayoutVars>
          <dgm:bulletEnabled val="1"/>
        </dgm:presLayoutVars>
      </dgm:prSet>
      <dgm:spPr/>
    </dgm:pt>
    <dgm:pt modelId="{698A0FD7-E7DD-46AE-B7A2-9F070AE97CD3}" type="pres">
      <dgm:prSet presAssocID="{1D033D12-B237-449F-BEB2-2ACA380D28E1}" presName="sibTrans" presStyleCnt="0"/>
      <dgm:spPr/>
    </dgm:pt>
    <dgm:pt modelId="{28D233F7-EEA8-4746-A5AB-5D9135147989}" type="pres">
      <dgm:prSet presAssocID="{63159540-DB8A-43E6-BC02-D64F74DB5956}" presName="node" presStyleLbl="node1" presStyleIdx="2" presStyleCnt="4" custScaleX="98861" custScaleY="100000" custLinFactNeighborX="55240">
        <dgm:presLayoutVars>
          <dgm:bulletEnabled val="1"/>
        </dgm:presLayoutVars>
      </dgm:prSet>
      <dgm:spPr/>
    </dgm:pt>
    <dgm:pt modelId="{B225D66C-217B-47B4-AC18-974675CFDCD2}" type="pres">
      <dgm:prSet presAssocID="{8ADB191D-B249-42EB-BBB7-D482CA611014}" presName="sibTrans" presStyleCnt="0"/>
      <dgm:spPr/>
    </dgm:pt>
    <dgm:pt modelId="{32926967-193C-4BF6-9BF2-79DDC91DC273}" type="pres">
      <dgm:prSet presAssocID="{4B401249-8AAC-40AF-9C4B-732CDB4B4C31}" presName="node" presStyleLbl="node1" presStyleIdx="3" presStyleCnt="4">
        <dgm:presLayoutVars>
          <dgm:bulletEnabled val="1"/>
        </dgm:presLayoutVars>
      </dgm:prSet>
      <dgm:spPr/>
    </dgm:pt>
  </dgm:ptLst>
  <dgm:cxnLst>
    <dgm:cxn modelId="{F6EA1F10-6BA2-453E-AC86-755DC23BB4CA}" srcId="{F3EE02B1-F3AD-4CE2-B8E8-7AD8F0BDFD68}" destId="{63159540-DB8A-43E6-BC02-D64F74DB5956}" srcOrd="2" destOrd="0" parTransId="{9597D132-B192-405D-BAEC-3CDEAE679DD2}" sibTransId="{8ADB191D-B249-42EB-BBB7-D482CA611014}"/>
    <dgm:cxn modelId="{C501262A-8EFA-4572-886F-AD9FB775B686}" srcId="{F3EE02B1-F3AD-4CE2-B8E8-7AD8F0BDFD68}" destId="{A4EE9C0A-8CA7-43DC-9CD0-09BD405B9392}" srcOrd="0" destOrd="0" parTransId="{45070A3E-A723-4B43-B810-DA736D93C1AB}" sibTransId="{55347D7F-65D1-4443-A3CD-DB9A8ED4A490}"/>
    <dgm:cxn modelId="{7D85E343-A197-4495-B3B6-64C32B8DD760}" type="presOf" srcId="{4B401249-8AAC-40AF-9C4B-732CDB4B4C31}" destId="{32926967-193C-4BF6-9BF2-79DDC91DC273}" srcOrd="0" destOrd="0" presId="urn:microsoft.com/office/officeart/2005/8/layout/hList6"/>
    <dgm:cxn modelId="{18C2EA51-6CBA-4029-9205-386695CF493C}" type="presOf" srcId="{5BEE1E1A-7248-4CC2-A8EB-3E5ECA8CEEFF}" destId="{32926967-193C-4BF6-9BF2-79DDC91DC273}" srcOrd="0" destOrd="1" presId="urn:microsoft.com/office/officeart/2005/8/layout/hList6"/>
    <dgm:cxn modelId="{698A6C74-1373-4A2C-8F8C-755EB689B758}" srcId="{63159540-DB8A-43E6-BC02-D64F74DB5956}" destId="{7E97457D-404C-4F43-8423-62850521188B}" srcOrd="0" destOrd="0" parTransId="{FBA9BC86-957D-4CF4-B0A7-BFB641BB0D33}" sibTransId="{095ED24A-90F2-44CB-BDE5-5E89E1EB5899}"/>
    <dgm:cxn modelId="{A8544E55-D086-46EE-8D23-2EA38EE876B0}" type="presOf" srcId="{A4EE9C0A-8CA7-43DC-9CD0-09BD405B9392}" destId="{842BA341-D441-4641-8B44-7AF228E19FA5}" srcOrd="0" destOrd="0" presId="urn:microsoft.com/office/officeart/2005/8/layout/hList6"/>
    <dgm:cxn modelId="{2FCD8755-28A4-4869-B461-FD5E963D6BEC}" type="presOf" srcId="{38594475-9228-4E12-96BC-C1688C36E046}" destId="{9F4F1723-6AD2-4C7C-8660-97906CB7CA78}" srcOrd="0" destOrd="0" presId="urn:microsoft.com/office/officeart/2005/8/layout/hList6"/>
    <dgm:cxn modelId="{2158ED79-91A5-427D-9314-2F1B5234E63F}" srcId="{F3EE02B1-F3AD-4CE2-B8E8-7AD8F0BDFD68}" destId="{4B401249-8AAC-40AF-9C4B-732CDB4B4C31}" srcOrd="3" destOrd="0" parTransId="{F7B4DD93-8344-4BD3-B089-2A6C7E132361}" sibTransId="{EE0FCBF7-5F84-45E1-B9E5-086A5DCDEBD3}"/>
    <dgm:cxn modelId="{E999438E-DA44-437A-8A59-C24756773D19}" type="presOf" srcId="{63159540-DB8A-43E6-BC02-D64F74DB5956}" destId="{28D233F7-EEA8-4746-A5AB-5D9135147989}" srcOrd="0" destOrd="0" presId="urn:microsoft.com/office/officeart/2005/8/layout/hList6"/>
    <dgm:cxn modelId="{C451A990-7827-4A69-9A94-D55682DB2163}" srcId="{4B401249-8AAC-40AF-9C4B-732CDB4B4C31}" destId="{5BEE1E1A-7248-4CC2-A8EB-3E5ECA8CEEFF}" srcOrd="0" destOrd="0" parTransId="{6F7A3284-15D4-41A2-8901-36531162A3D8}" sibTransId="{BA788A8E-8779-4B8A-B1CE-7EC1CAFF6E58}"/>
    <dgm:cxn modelId="{6562DAAE-3066-49BA-941A-5BEFFBB984BE}" type="presOf" srcId="{54F119BE-DE09-419F-A165-6D10A32BE726}" destId="{32926967-193C-4BF6-9BF2-79DDC91DC273}" srcOrd="0" destOrd="2" presId="urn:microsoft.com/office/officeart/2005/8/layout/hList6"/>
    <dgm:cxn modelId="{D65756BF-5D1E-48FA-839D-A717B03CDAA0}" srcId="{F3EE02B1-F3AD-4CE2-B8E8-7AD8F0BDFD68}" destId="{38594475-9228-4E12-96BC-C1688C36E046}" srcOrd="1" destOrd="0" parTransId="{73BA871E-8E44-4DFE-8126-ABD862064BA3}" sibTransId="{1D033D12-B237-449F-BEB2-2ACA380D28E1}"/>
    <dgm:cxn modelId="{795ED1D0-3335-45D1-A5BB-F30213E4911F}" type="presOf" srcId="{F3EE02B1-F3AD-4CE2-B8E8-7AD8F0BDFD68}" destId="{31CA2EFF-DC6E-4D60-8D7C-95910B2DE9A7}" srcOrd="0" destOrd="0" presId="urn:microsoft.com/office/officeart/2005/8/layout/hList6"/>
    <dgm:cxn modelId="{FE9D60D9-5E0F-4767-808C-5E0F87D7F4EB}" srcId="{4B401249-8AAC-40AF-9C4B-732CDB4B4C31}" destId="{54F119BE-DE09-419F-A165-6D10A32BE726}" srcOrd="1" destOrd="0" parTransId="{8A96F643-DA89-476B-A9DD-8A36C8BA204D}" sibTransId="{702580C5-A94D-44FA-8131-ECCBB91D3E7C}"/>
    <dgm:cxn modelId="{0F4523ED-0635-463D-8369-F6FE8CFA58AA}" type="presOf" srcId="{7E97457D-404C-4F43-8423-62850521188B}" destId="{28D233F7-EEA8-4746-A5AB-5D9135147989}" srcOrd="0" destOrd="1" presId="urn:microsoft.com/office/officeart/2005/8/layout/hList6"/>
    <dgm:cxn modelId="{EE44D462-D9A2-4889-AD69-C91E9E3C5CAF}" type="presParOf" srcId="{31CA2EFF-DC6E-4D60-8D7C-95910B2DE9A7}" destId="{842BA341-D441-4641-8B44-7AF228E19FA5}" srcOrd="0" destOrd="0" presId="urn:microsoft.com/office/officeart/2005/8/layout/hList6"/>
    <dgm:cxn modelId="{096A8FDC-25A4-4D42-82BE-29133CDAAD5F}" type="presParOf" srcId="{31CA2EFF-DC6E-4D60-8D7C-95910B2DE9A7}" destId="{5D054A6A-5ECA-45A2-8204-853B8497F221}" srcOrd="1" destOrd="0" presId="urn:microsoft.com/office/officeart/2005/8/layout/hList6"/>
    <dgm:cxn modelId="{C98A6E36-7304-4AC2-AE39-BC972D2DB7BF}" type="presParOf" srcId="{31CA2EFF-DC6E-4D60-8D7C-95910B2DE9A7}" destId="{9F4F1723-6AD2-4C7C-8660-97906CB7CA78}" srcOrd="2" destOrd="0" presId="urn:microsoft.com/office/officeart/2005/8/layout/hList6"/>
    <dgm:cxn modelId="{4531F37A-EFC8-4A93-8D3F-6E37FC892B12}" type="presParOf" srcId="{31CA2EFF-DC6E-4D60-8D7C-95910B2DE9A7}" destId="{698A0FD7-E7DD-46AE-B7A2-9F070AE97CD3}" srcOrd="3" destOrd="0" presId="urn:microsoft.com/office/officeart/2005/8/layout/hList6"/>
    <dgm:cxn modelId="{D5D0BE46-BB44-41E1-A756-59E11DC8BF99}" type="presParOf" srcId="{31CA2EFF-DC6E-4D60-8D7C-95910B2DE9A7}" destId="{28D233F7-EEA8-4746-A5AB-5D9135147989}" srcOrd="4" destOrd="0" presId="urn:microsoft.com/office/officeart/2005/8/layout/hList6"/>
    <dgm:cxn modelId="{B7A93C4B-33A4-4D77-8A00-386D8551107C}" type="presParOf" srcId="{31CA2EFF-DC6E-4D60-8D7C-95910B2DE9A7}" destId="{B225D66C-217B-47B4-AC18-974675CFDCD2}" srcOrd="5" destOrd="0" presId="urn:microsoft.com/office/officeart/2005/8/layout/hList6"/>
    <dgm:cxn modelId="{EF2B76BB-AF80-49C7-81F1-7FF30A5B92A6}" type="presParOf" srcId="{31CA2EFF-DC6E-4D60-8D7C-95910B2DE9A7}" destId="{32926967-193C-4BF6-9BF2-79DDC91DC27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A341-D441-4641-8B44-7AF228E19FA5}">
      <dsp:nvSpPr>
        <dsp:cNvPr id="0" name=""/>
        <dsp:cNvSpPr/>
      </dsp:nvSpPr>
      <dsp:spPr>
        <a:xfrm rot="16200000">
          <a:off x="-919967" y="1067356"/>
          <a:ext cx="4356705" cy="2221992"/>
        </a:xfrm>
        <a:prstGeom prst="flowChartManualOperation">
          <a:avLst/>
        </a:prstGeom>
        <a:solidFill>
          <a:srgbClr val="009A9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0" tIns="0" rIns="88900" bIns="0" numCol="1" spcCol="1270" anchor="ctr" anchorCtr="0">
          <a:noAutofit/>
        </a:bodyPr>
        <a:lstStyle/>
        <a:p>
          <a:pPr marL="0" lvl="0" algn="l" defTabSz="622300">
            <a:lnSpc>
              <a:spcPct val="9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GEMS </a:t>
          </a:r>
        </a:p>
        <a:p>
          <a:pPr marL="0" lvl="0" algn="l" defTabSz="622300">
            <a:lnSpc>
              <a:spcPct val="9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(2008-2017)</a:t>
          </a:r>
        </a:p>
        <a:p>
          <a:pPr marL="0" lvl="0" algn="l" defTabSz="622300">
            <a:lnSpc>
              <a:spcPct val="90000"/>
            </a:lnSpc>
            <a:spcBef>
              <a:spcPct val="0"/>
            </a:spcBef>
            <a:spcAft>
              <a:spcPct val="35000"/>
            </a:spcAft>
            <a:buNone/>
          </a:pPr>
          <a:endParaRPr lang="en-US" sz="1400" b="1" kern="1200" dirty="0">
            <a:latin typeface="Open Sans Semibold" panose="020B0706030804020204"/>
            <a:ea typeface="Open Sans Semibold" panose="020B0706030804020204" pitchFamily="34" charset="0"/>
            <a:cs typeface="Open Sans Semibold" panose="020B0706030804020204" pitchFamily="34" charset="0"/>
          </a:endParaRPr>
        </a:p>
        <a:p>
          <a:pPr marL="112713" lvl="0" indent="-112713" algn="l" defTabSz="622300">
            <a:lnSpc>
              <a:spcPct val="90000"/>
            </a:lnSpc>
            <a:spcBef>
              <a:spcPct val="0"/>
            </a:spcBef>
            <a:spcAft>
              <a:spcPct val="35000"/>
            </a:spcAft>
            <a:buNone/>
          </a:pPr>
          <a:r>
            <a:rPr lang="en-US" sz="1400" kern="1200" dirty="0">
              <a:latin typeface="Open Sans Semibold" panose="020B0706030804020204"/>
              <a:ea typeface="Open Sans Semibold" panose="020B0706030804020204" pitchFamily="34" charset="0"/>
              <a:cs typeface="Open Sans Semibold" panose="020B0706030804020204" pitchFamily="34" charset="0"/>
            </a:rPr>
            <a:t>Help boys and girls </a:t>
          </a:r>
        </a:p>
        <a:p>
          <a:pPr marL="112713" lvl="0" indent="-112713" algn="l" defTabSz="622300">
            <a:lnSpc>
              <a:spcPct val="90000"/>
            </a:lnSpc>
            <a:spcBef>
              <a:spcPct val="0"/>
            </a:spcBef>
            <a:spcAft>
              <a:spcPct val="35000"/>
            </a:spcAft>
            <a:buNone/>
          </a:pPr>
          <a:r>
            <a:rPr lang="en-US" sz="1400" kern="1200" dirty="0">
              <a:latin typeface="Open Sans Semibold" panose="020B0706030804020204"/>
              <a:ea typeface="Open Sans Semibold" panose="020B0706030804020204" pitchFamily="34" charset="0"/>
              <a:cs typeface="Open Sans Semibold" panose="020B0706030804020204" pitchFamily="34" charset="0"/>
            </a:rPr>
            <a:t>(12-14) in school settings challenge inequitable gender-norms and practices </a:t>
          </a:r>
        </a:p>
      </dsp:txBody>
      <dsp:txXfrm rot="5400000">
        <a:off x="147389" y="871341"/>
        <a:ext cx="2221992" cy="2614023"/>
      </dsp:txXfrm>
    </dsp:sp>
    <dsp:sp modelId="{9F4F1723-6AD2-4C7C-8660-97906CB7CA78}">
      <dsp:nvSpPr>
        <dsp:cNvPr id="0" name=""/>
        <dsp:cNvSpPr/>
      </dsp:nvSpPr>
      <dsp:spPr>
        <a:xfrm rot="16200000">
          <a:off x="1413766" y="1067356"/>
          <a:ext cx="4356705" cy="2221992"/>
        </a:xfrm>
        <a:prstGeom prst="flowChartManualOperation">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0" tIns="0" rIns="88900" bIns="0" numCol="1" spcCol="1270" anchor="ctr" anchorCtr="0">
          <a:noAutofit/>
        </a:bodyPr>
        <a:lstStyle/>
        <a:p>
          <a:pPr marL="0" lvl="0" algn="l" defTabSz="622300">
            <a:lnSpc>
              <a:spcPct val="100000"/>
            </a:lnSpc>
            <a:spcBef>
              <a:spcPct val="0"/>
            </a:spcBef>
            <a:spcAft>
              <a:spcPct val="35000"/>
            </a:spcAft>
            <a:buNone/>
          </a:pPr>
          <a:endParaRPr lang="en-US" sz="1400" b="1" kern="1200" dirty="0">
            <a:latin typeface="Open Sans Semibold" panose="020B0706030804020204"/>
            <a:ea typeface="Open Sans Semibold" panose="020B0706030804020204" pitchFamily="34" charset="0"/>
            <a:cs typeface="Open Sans Semibold" panose="020B0706030804020204" pitchFamily="34" charset="0"/>
          </a:endParaRPr>
        </a:p>
        <a:p>
          <a:pPr marL="0" lvl="0" algn="l" defTabSz="622300">
            <a:lnSpc>
              <a:spcPct val="10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Parivartan </a:t>
          </a:r>
        </a:p>
        <a:p>
          <a:pPr marL="0" lvl="0" algn="l" defTabSz="622300">
            <a:lnSpc>
              <a:spcPct val="10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(2009-2016)</a:t>
          </a:r>
        </a:p>
        <a:p>
          <a:pPr marL="0" lvl="0" algn="l" defTabSz="622300">
            <a:lnSpc>
              <a:spcPct val="90000"/>
            </a:lnSpc>
            <a:spcBef>
              <a:spcPct val="0"/>
            </a:spcBef>
            <a:spcAft>
              <a:spcPct val="35000"/>
            </a:spcAft>
            <a:buNone/>
          </a:pPr>
          <a:endParaRPr lang="en-US" sz="1400" b="1" kern="1200" dirty="0">
            <a:latin typeface="Open Sans Semibold" panose="020B0706030804020204"/>
            <a:ea typeface="Open Sans Semibold" panose="020B0706030804020204" pitchFamily="34" charset="0"/>
            <a:cs typeface="Open Sans Semibold" panose="020B0706030804020204" pitchFamily="34" charset="0"/>
          </a:endParaRPr>
        </a:p>
        <a:p>
          <a:pPr marL="112713" lvl="0" indent="-112713" algn="l" defTabSz="622300">
            <a:lnSpc>
              <a:spcPct val="90000"/>
            </a:lnSpc>
            <a:spcBef>
              <a:spcPct val="0"/>
            </a:spcBef>
            <a:spcAft>
              <a:spcPct val="35000"/>
            </a:spcAft>
            <a:buNone/>
          </a:pPr>
          <a:r>
            <a:rPr lang="en-US" sz="1400" i="0" kern="1200" dirty="0">
              <a:latin typeface="Open Sans Semibold" panose="020B0706030804020204"/>
              <a:ea typeface="Open Sans Semibold" panose="020B0706030804020204" pitchFamily="34" charset="0"/>
              <a:cs typeface="Open Sans Semibold" panose="020B0706030804020204" pitchFamily="34" charset="0"/>
            </a:rPr>
            <a:t>Sports-based mentoring program for boys and girls to promote gender equality, and increase self-esteem and aspirations among girls and reduce violence in public spaces</a:t>
          </a:r>
        </a:p>
      </dsp:txBody>
      <dsp:txXfrm rot="5400000">
        <a:off x="2481122" y="871341"/>
        <a:ext cx="2221992" cy="2614023"/>
      </dsp:txXfrm>
    </dsp:sp>
    <dsp:sp modelId="{28D233F7-EEA8-4746-A5AB-5D9135147989}">
      <dsp:nvSpPr>
        <dsp:cNvPr id="0" name=""/>
        <dsp:cNvSpPr/>
      </dsp:nvSpPr>
      <dsp:spPr>
        <a:xfrm rot="16200000">
          <a:off x="3789753" y="1080010"/>
          <a:ext cx="4356705" cy="2196683"/>
        </a:xfrm>
        <a:prstGeom prst="flowChartManualOperation">
          <a:avLst/>
        </a:prstGeom>
        <a:solidFill>
          <a:srgbClr val="009A9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PAnKH	 </a:t>
          </a:r>
        </a:p>
        <a:p>
          <a:pPr marL="0" lvl="0" indent="0" algn="l" defTabSz="622300">
            <a:lnSpc>
              <a:spcPct val="9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(2014-2017)</a:t>
          </a:r>
        </a:p>
        <a:p>
          <a:pPr marL="0" lvl="0" indent="0" algn="l" defTabSz="622300">
            <a:lnSpc>
              <a:spcPct val="90000"/>
            </a:lnSpc>
            <a:spcBef>
              <a:spcPct val="0"/>
            </a:spcBef>
            <a:spcAft>
              <a:spcPct val="35000"/>
            </a:spcAft>
            <a:buNone/>
          </a:pPr>
          <a:r>
            <a:rPr lang="en-US" sz="1400" i="0" kern="1200" dirty="0">
              <a:latin typeface="Open Sans Semibold" panose="020B0706030804020204"/>
              <a:ea typeface="Open Sans Semibold" panose="020B0706030804020204" pitchFamily="34" charset="0"/>
              <a:cs typeface="Open Sans Semibold" panose="020B0706030804020204" pitchFamily="34" charset="0"/>
            </a:rPr>
            <a:t>Engages with young men and boys as allies to promote education among girls and delay marriages</a:t>
          </a:r>
          <a:endParaRPr lang="en-US" sz="1400" kern="1200" dirty="0">
            <a:latin typeface="Open Sans Semibold" panose="020B0706030804020204"/>
            <a:ea typeface="Open Sans Semibold" panose="020B0706030804020204" pitchFamily="34" charset="0"/>
            <a:cs typeface="Open Sans Semibold" panose="020B0706030804020204" pitchFamily="34" charset="0"/>
          </a:endParaRPr>
        </a:p>
        <a:p>
          <a:pPr marL="114300" lvl="1" indent="-114300" algn="l" defTabSz="622300">
            <a:lnSpc>
              <a:spcPct val="90000"/>
            </a:lnSpc>
            <a:spcBef>
              <a:spcPct val="0"/>
            </a:spcBef>
            <a:spcAft>
              <a:spcPct val="15000"/>
            </a:spcAft>
            <a:buNone/>
          </a:pPr>
          <a:r>
            <a:rPr lang="en-US" sz="1400" i="0" kern="1200" dirty="0">
              <a:latin typeface="Open Sans Semibold" panose="020B0706030804020204"/>
              <a:ea typeface="Open Sans Semibold" panose="020B0706030804020204" pitchFamily="34" charset="0"/>
              <a:cs typeface="Open Sans Semibold" panose="020B0706030804020204" pitchFamily="34" charset="0"/>
            </a:rPr>
            <a:t>Sexual &amp; reproductive health/rights through education and access to services. GBV prevention</a:t>
          </a:r>
          <a:endParaRPr lang="en-US" sz="1400" kern="1200" dirty="0">
            <a:latin typeface="Open Sans Semibold" panose="020B0706030804020204"/>
            <a:ea typeface="Open Sans Semibold" panose="020B0706030804020204" pitchFamily="34" charset="0"/>
            <a:cs typeface="Open Sans Semibold" panose="020B0706030804020204" pitchFamily="34" charset="0"/>
          </a:endParaRPr>
        </a:p>
      </dsp:txBody>
      <dsp:txXfrm rot="5400000">
        <a:off x="4869764" y="871340"/>
        <a:ext cx="2196683" cy="2614023"/>
      </dsp:txXfrm>
    </dsp:sp>
    <dsp:sp modelId="{32926967-193C-4BF6-9BF2-79DDC91DC273}">
      <dsp:nvSpPr>
        <dsp:cNvPr id="0" name=""/>
        <dsp:cNvSpPr/>
      </dsp:nvSpPr>
      <dsp:spPr>
        <a:xfrm rot="16200000">
          <a:off x="6073683" y="1067356"/>
          <a:ext cx="4356705" cy="2221992"/>
        </a:xfrm>
        <a:prstGeom prst="flowChartManualOperation">
          <a:avLst/>
        </a:prstGeom>
        <a:solidFill>
          <a:srgbClr val="DD4E3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Open Sans Semibold" panose="020B0706030804020204"/>
              <a:ea typeface="Open Sans Semibold" panose="020B0706030804020204" pitchFamily="34" charset="0"/>
              <a:cs typeface="Open Sans Semibold" panose="020B0706030804020204" pitchFamily="34" charset="0"/>
            </a:rPr>
            <a:t>Plan-It Girls </a:t>
          </a:r>
        </a:p>
        <a:p>
          <a:pPr marL="0" lvl="0" indent="0" algn="l" defTabSz="622300">
            <a:lnSpc>
              <a:spcPct val="90000"/>
            </a:lnSpc>
            <a:spcBef>
              <a:spcPct val="0"/>
            </a:spcBef>
            <a:spcAft>
              <a:spcPct val="35000"/>
            </a:spcAft>
            <a:buNone/>
          </a:pPr>
          <a:r>
            <a:rPr lang="en-US" sz="1400" kern="1200" dirty="0">
              <a:latin typeface="Open Sans Semibold" panose="020B0706030804020204"/>
              <a:ea typeface="Open Sans Semibold" panose="020B0706030804020204" pitchFamily="34" charset="0"/>
              <a:cs typeface="Open Sans Semibold" panose="020B0706030804020204" pitchFamily="34" charset="0"/>
            </a:rPr>
            <a:t>(2015-contd.)</a:t>
          </a:r>
        </a:p>
        <a:p>
          <a:pPr marL="114300" lvl="1" indent="-114300" algn="l" defTabSz="622300">
            <a:lnSpc>
              <a:spcPct val="90000"/>
            </a:lnSpc>
            <a:spcBef>
              <a:spcPct val="0"/>
            </a:spcBef>
            <a:spcAft>
              <a:spcPct val="15000"/>
            </a:spcAft>
            <a:buNone/>
          </a:pPr>
          <a:endParaRPr lang="en-US" sz="1400" kern="1200" dirty="0">
            <a:latin typeface="Open Sans Semibold" panose="020B0706030804020204"/>
            <a:ea typeface="Open Sans Semibold" panose="020B0706030804020204" pitchFamily="34" charset="0"/>
            <a:cs typeface="Open Sans Semibold" panose="020B0706030804020204" pitchFamily="34" charset="0"/>
          </a:endParaRPr>
        </a:p>
        <a:p>
          <a:pPr marL="114300" lvl="1" indent="-114300" algn="l" defTabSz="622300">
            <a:lnSpc>
              <a:spcPct val="90000"/>
            </a:lnSpc>
            <a:spcBef>
              <a:spcPct val="0"/>
            </a:spcBef>
            <a:spcAft>
              <a:spcPct val="15000"/>
            </a:spcAft>
            <a:buNone/>
          </a:pPr>
          <a:r>
            <a:rPr lang="en-US" sz="1400" kern="1200" dirty="0">
              <a:latin typeface="Open Sans Semibold" panose="020B0706030804020204"/>
              <a:ea typeface="Open Sans Semibold" panose="020B0706030804020204" pitchFamily="34" charset="0"/>
              <a:cs typeface="Open Sans Semibold" panose="020B0706030804020204" pitchFamily="34" charset="0"/>
            </a:rPr>
            <a:t>Combines gender norm changing programs with employability programs for girls and engages with adolescent boys and young men as agents of change </a:t>
          </a:r>
        </a:p>
      </dsp:txBody>
      <dsp:txXfrm rot="5400000">
        <a:off x="7141039" y="871341"/>
        <a:ext cx="2221992" cy="261402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dirty="0"/>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FE56ADA-424E-40FD-8979-469E86B87C12}" type="datetimeFigureOut">
              <a:rPr lang="en-IN" smtClean="0"/>
              <a:t>24-07-2018</a:t>
            </a:fld>
            <a:endParaRPr lang="en-IN"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A58A1CA-E514-4C8F-919F-F08EF9FC1BE3}" type="slidenum">
              <a:rPr lang="en-IN" smtClean="0"/>
              <a:t>‹#›</a:t>
            </a:fld>
            <a:endParaRPr lang="en-IN" dirty="0"/>
          </a:p>
        </p:txBody>
      </p:sp>
    </p:spTree>
    <p:extLst>
      <p:ext uri="{BB962C8B-B14F-4D97-AF65-F5344CB8AC3E}">
        <p14:creationId xmlns:p14="http://schemas.microsoft.com/office/powerpoint/2010/main" val="219984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lgn="just">
              <a:spcBef>
                <a:spcPts val="0"/>
              </a:spcBef>
              <a:buFont typeface="Arial" pitchFamily="34" charset="0"/>
              <a:buNone/>
              <a:defRPr/>
            </a:pPr>
            <a:r>
              <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Issues: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Gender norms: </a:t>
            </a:r>
            <a:r>
              <a:rPr lang="en-US" sz="1200" dirty="0">
                <a:solidFill>
                  <a:schemeClr val="tx1">
                    <a:lumMod val="50000"/>
                    <a:lumOff val="50000"/>
                  </a:schemeClr>
                </a:solidFill>
              </a:rPr>
              <a:t>women versus men; nature versus nurture; labor versus labor; hard skills versus soft skills , rigid masculine norms</a:t>
            </a: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spcBef>
                <a:spcPts val="0"/>
              </a:spcBef>
              <a:buFont typeface="Arial" panose="020B0604020202020204" pitchFamily="34" charset="0"/>
              <a:buChar char="•"/>
              <a:defRPr/>
            </a:pPr>
            <a:r>
              <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High rates of drop out</a:t>
            </a:r>
          </a:p>
          <a:p>
            <a:pPr marL="171450" indent="-171450" algn="just">
              <a:spcBef>
                <a:spcPts val="0"/>
              </a:spcBef>
              <a:buFont typeface="Arial" panose="020B0604020202020204" pitchFamily="34" charset="0"/>
              <a:buChar char="•"/>
              <a:defRPr/>
            </a:pPr>
            <a:r>
              <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Poor nutrition, </a:t>
            </a:r>
          </a:p>
          <a:p>
            <a:pPr marL="171450" indent="-171450" algn="just">
              <a:spcBef>
                <a:spcPts val="0"/>
              </a:spcBef>
              <a:buFont typeface="Arial" panose="020B0604020202020204" pitchFamily="34" charset="0"/>
              <a:buChar char="•"/>
              <a:defRPr/>
            </a:pPr>
            <a:r>
              <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Poor SRHR parameters- limited access to FP, early pregnancy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Poor mental health: </a:t>
            </a:r>
            <a:r>
              <a:rPr lang="en-IN" sz="1200" dirty="0"/>
              <a:t>Suicide among adolescents is higher than any other age groups. </a:t>
            </a:r>
            <a:r>
              <a:rPr lang="en-IN" sz="1400" b="1" dirty="0"/>
              <a:t>40% </a:t>
            </a:r>
            <a:r>
              <a:rPr lang="en-IN" sz="1200" dirty="0"/>
              <a:t>of suicide deaths in men and </a:t>
            </a:r>
            <a:r>
              <a:rPr lang="en-IN" sz="1400" b="1" dirty="0"/>
              <a:t>56%</a:t>
            </a:r>
            <a:r>
              <a:rPr lang="en-IN" sz="1200" dirty="0"/>
              <a:t> of suicide deaths in women occurred in the age group of 15–29 years.</a:t>
            </a:r>
          </a:p>
          <a:p>
            <a:pPr marL="171450" indent="-171450" algn="just">
              <a:spcBef>
                <a:spcPts val="0"/>
              </a:spcBef>
              <a:buFont typeface="Arial" panose="020B0604020202020204" pitchFamily="34" charset="0"/>
              <a:buChar char="•"/>
              <a:defRPr/>
            </a:pPr>
            <a:r>
              <a:rPr lang="en-US" sz="1200" dirty="0"/>
              <a:t>Inter-sections between </a:t>
            </a:r>
            <a:r>
              <a:rPr lang="en-US" sz="1200" b="1" dirty="0"/>
              <a:t>gender, caste, religion </a:t>
            </a:r>
            <a:r>
              <a:rPr lang="en-US" sz="1200" dirty="0"/>
              <a:t>and </a:t>
            </a:r>
            <a:r>
              <a:rPr lang="en-US" sz="1200" b="1" dirty="0"/>
              <a:t>class</a:t>
            </a:r>
            <a:r>
              <a:rPr lang="en-US" sz="1200" dirty="0"/>
              <a:t>.</a:t>
            </a:r>
          </a:p>
          <a:p>
            <a:pPr algn="just">
              <a:spcBef>
                <a:spcPts val="0"/>
              </a:spcBef>
              <a:buFont typeface="Arial" pitchFamily="34" charset="0"/>
              <a:buNone/>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spcBef>
                <a:spcPts val="0"/>
              </a:spcBef>
              <a:buFont typeface="Arial" panose="020B0604020202020204" pitchFamily="34" charset="0"/>
              <a:buChar char="•"/>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buFont typeface="Arial" pitchFamily="34" charset="0"/>
              <a:buNone/>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buFont typeface="Arial" pitchFamily="34" charset="0"/>
              <a:buNone/>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buFont typeface="Arial" pitchFamily="34" charset="0"/>
              <a:buNone/>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buFont typeface="Arial" pitchFamily="34" charset="0"/>
              <a:buNone/>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buFont typeface="Arial" pitchFamily="34" charset="0"/>
              <a:buNone/>
              <a:defRPr/>
            </a:pPr>
            <a:endPar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buFont typeface="Arial" pitchFamily="34" charset="0"/>
              <a:buNone/>
              <a:defRPr/>
            </a:pPr>
            <a:r>
              <a:rPr lang="en-US"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Providing life skills, alongside education, can be a game changer for girls.</a:t>
            </a:r>
          </a:p>
          <a:p>
            <a:endParaRPr lang="en-IN" dirty="0"/>
          </a:p>
        </p:txBody>
      </p:sp>
      <p:sp>
        <p:nvSpPr>
          <p:cNvPr id="4" name="Slide Number Placeholder 3"/>
          <p:cNvSpPr>
            <a:spLocks noGrp="1"/>
          </p:cNvSpPr>
          <p:nvPr>
            <p:ph type="sldNum" sz="quarter" idx="10"/>
          </p:nvPr>
        </p:nvSpPr>
        <p:spPr/>
        <p:txBody>
          <a:bodyPr/>
          <a:lstStyle/>
          <a:p>
            <a:fld id="{0A58A1CA-E514-4C8F-919F-F08EF9FC1BE3}" type="slidenum">
              <a:rPr lang="en-IN" smtClean="0"/>
              <a:t>2</a:t>
            </a:fld>
            <a:endParaRPr lang="en-IN" dirty="0"/>
          </a:p>
        </p:txBody>
      </p:sp>
    </p:spTree>
    <p:extLst>
      <p:ext uri="{BB962C8B-B14F-4D97-AF65-F5344CB8AC3E}">
        <p14:creationId xmlns:p14="http://schemas.microsoft.com/office/powerpoint/2010/main" val="284238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Primary outcomes result in pushing/questioning norms  and recognition of discrimination around early marriage, education, employment , create an access to knowledge and information, enable capacity to participate in decision-making</a:t>
            </a:r>
          </a:p>
          <a:p>
            <a:endParaRPr lang="en-US" dirty="0"/>
          </a:p>
        </p:txBody>
      </p:sp>
      <p:sp>
        <p:nvSpPr>
          <p:cNvPr id="4" name="Slide Number Placeholder 3"/>
          <p:cNvSpPr>
            <a:spLocks noGrp="1"/>
          </p:cNvSpPr>
          <p:nvPr>
            <p:ph type="sldNum" sz="quarter" idx="10"/>
          </p:nvPr>
        </p:nvSpPr>
        <p:spPr/>
        <p:txBody>
          <a:bodyPr/>
          <a:lstStyle/>
          <a:p>
            <a:fld id="{54EE544C-2A7D-C04D-8F63-2E005264E1F8}" type="slidenum">
              <a:rPr lang="en-US" smtClean="0"/>
              <a:t>4</a:t>
            </a:fld>
            <a:endParaRPr lang="en-US" dirty="0"/>
          </a:p>
        </p:txBody>
      </p:sp>
    </p:spTree>
    <p:extLst>
      <p:ext uri="{BB962C8B-B14F-4D97-AF65-F5344CB8AC3E}">
        <p14:creationId xmlns:p14="http://schemas.microsoft.com/office/powerpoint/2010/main" val="112471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Net increase in mean score – Adj DID = 1.6 in Da Nang &amp; 2 in Jharkhand</a:t>
            </a:r>
          </a:p>
          <a:p>
            <a:pPr marL="285750" indent="-285750">
              <a:buFont typeface="Arial" panose="020B0604020202020204" pitchFamily="34" charset="0"/>
              <a:buChar char="•"/>
            </a:pPr>
            <a:r>
              <a:rPr lang="en-US" sz="1200" dirty="0"/>
              <a:t>Adj DID for high score = 12% (Da Nang) &amp; 8% (Jhar)</a:t>
            </a:r>
          </a:p>
          <a:p>
            <a:pPr marL="285750" indent="-285750">
              <a:buFont typeface="Arial" panose="020B0604020202020204" pitchFamily="34" charset="0"/>
              <a:buChar char="•"/>
            </a:pPr>
            <a:r>
              <a:rPr lang="en-US" sz="1200" dirty="0"/>
              <a:t>Change from moderate to high in Da Nang &amp; low to moderate and high in Jhar</a:t>
            </a:r>
          </a:p>
          <a:p>
            <a:pPr marL="285750" indent="-285750">
              <a:buFont typeface="Arial" panose="020B0604020202020204" pitchFamily="34" charset="0"/>
              <a:buChar char="•"/>
            </a:pPr>
            <a:r>
              <a:rPr lang="en-US" sz="1200" dirty="0">
                <a:solidFill>
                  <a:schemeClr val="bg1"/>
                </a:solidFill>
              </a:rPr>
              <a:t>Who changed more in intervention schools – girls in Da Nang; Jhar – those from Khunti district, exposure to &gt;60% sessions, having TV at home and follow Hindu religion</a:t>
            </a:r>
            <a:endParaRPr lang="en-IN"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4EE544C-2A7D-C04D-8F63-2E005264E1F8}" type="slidenum">
              <a:rPr lang="en-US" smtClean="0"/>
              <a:t>5</a:t>
            </a:fld>
            <a:endParaRPr lang="en-US" dirty="0"/>
          </a:p>
        </p:txBody>
      </p:sp>
    </p:spTree>
    <p:extLst>
      <p:ext uri="{BB962C8B-B14F-4D97-AF65-F5344CB8AC3E}">
        <p14:creationId xmlns:p14="http://schemas.microsoft.com/office/powerpoint/2010/main" val="62999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GEMS:</a:t>
            </a:r>
          </a:p>
          <a:p>
            <a:r>
              <a:rPr lang="en-US" dirty="0"/>
              <a:t>Students to be</a:t>
            </a:r>
            <a:r>
              <a:rPr lang="en-US" baseline="0" dirty="0"/>
              <a:t> able to raise questions shows that they feel safe and encouraged. This is also true for teachers… Collective reflection</a:t>
            </a:r>
            <a:endParaRPr lang="en-US" dirty="0"/>
          </a:p>
        </p:txBody>
      </p:sp>
      <p:sp>
        <p:nvSpPr>
          <p:cNvPr id="4" name="Slide Number Placeholder 3"/>
          <p:cNvSpPr>
            <a:spLocks noGrp="1"/>
          </p:cNvSpPr>
          <p:nvPr>
            <p:ph type="sldNum" sz="quarter" idx="10"/>
          </p:nvPr>
        </p:nvSpPr>
        <p:spPr/>
        <p:txBody>
          <a:bodyPr/>
          <a:lstStyle/>
          <a:p>
            <a:fld id="{9A5DE3CE-F1C3-4FD2-A49F-F5004B723EFC}" type="slidenum">
              <a:rPr lang="en-US" smtClean="0"/>
              <a:t>6</a:t>
            </a:fld>
            <a:endParaRPr lang="en-US" dirty="0"/>
          </a:p>
        </p:txBody>
      </p:sp>
    </p:spTree>
    <p:extLst>
      <p:ext uri="{BB962C8B-B14F-4D97-AF65-F5344CB8AC3E}">
        <p14:creationId xmlns:p14="http://schemas.microsoft.com/office/powerpoint/2010/main" val="36107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050" dirty="0">
                <a:ea typeface="ＭＳ Ｐゴシック" pitchFamily="1" charset="-128"/>
                <a:cs typeface="+mn-cs"/>
              </a:rPr>
              <a:t>This is from PAGE:</a:t>
            </a:r>
          </a:p>
          <a:p>
            <a:pPr marL="171450" indent="-171450">
              <a:buFont typeface="Arial" panose="020B0604020202020204" pitchFamily="34" charset="0"/>
              <a:buChar char="•"/>
              <a:defRPr/>
            </a:pPr>
            <a:r>
              <a:rPr lang="en-IN" dirty="0">
                <a:cs typeface="+mn-cs"/>
              </a:rPr>
              <a:t>We have received positive feedback from the girls, parents and teachers. I am going to read one of the quotes from a PAGE girl. </a:t>
            </a:r>
          </a:p>
          <a:p>
            <a:pPr>
              <a:defRPr/>
            </a:pPr>
            <a:r>
              <a:rPr lang="en-IN" dirty="0">
                <a:cs typeface="+mn-cs"/>
              </a:rPr>
              <a:t>The teachers feel that the girls are more focused about their futures </a:t>
            </a:r>
          </a:p>
          <a:p>
            <a:pPr marL="171450" indent="-171450">
              <a:buFont typeface="Arial" panose="020B0604020202020204" pitchFamily="34" charset="0"/>
              <a:buChar char="•"/>
              <a:defRPr/>
            </a:pPr>
            <a:r>
              <a:rPr lang="en-IN" dirty="0">
                <a:cs typeface="+mn-cs"/>
              </a:rPr>
              <a:t>And the parents have said that the program provides girls with an opportunity to feel more in control/ empowered.</a:t>
            </a:r>
          </a:p>
          <a:p>
            <a:pPr>
              <a:defRPr/>
            </a:pPr>
            <a:endParaRPr lang="en-IN" dirty="0">
              <a:cs typeface="+mn-cs"/>
            </a:endParaRPr>
          </a:p>
        </p:txBody>
      </p:sp>
      <p:sp>
        <p:nvSpPr>
          <p:cNvPr id="4" name="Slide Number Placeholder 3"/>
          <p:cNvSpPr>
            <a:spLocks noGrp="1"/>
          </p:cNvSpPr>
          <p:nvPr>
            <p:ph type="sldNum" sz="quarter" idx="10"/>
          </p:nvPr>
        </p:nvSpPr>
        <p:spPr/>
        <p:txBody>
          <a:bodyPr/>
          <a:lstStyle/>
          <a:p>
            <a:fld id="{54EE544C-2A7D-C04D-8F63-2E005264E1F8}" type="slidenum">
              <a:rPr lang="en-US" smtClean="0"/>
              <a:t>7</a:t>
            </a:fld>
            <a:endParaRPr lang="en-US" dirty="0"/>
          </a:p>
        </p:txBody>
      </p:sp>
    </p:spTree>
    <p:extLst>
      <p:ext uri="{BB962C8B-B14F-4D97-AF65-F5344CB8AC3E}">
        <p14:creationId xmlns:p14="http://schemas.microsoft.com/office/powerpoint/2010/main" val="300623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Attitudes that are likely to change through interventions (GEMS)</a:t>
            </a:r>
            <a:endParaRPr lang="en-US"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IN" sz="1200" b="0" i="0" u="none" strike="noStrike" kern="1200" dirty="0">
                <a:solidFill>
                  <a:schemeClr val="tx1"/>
                </a:solidFill>
                <a:effectLst/>
                <a:latin typeface="+mn-lt"/>
                <a:ea typeface="+mn-ea"/>
                <a:cs typeface="+mn-cs"/>
              </a:rPr>
              <a:t>For women, taking care of the house and children should be more important than her work.</a:t>
            </a:r>
            <a:endParaRPr lang="en-US"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The traditional view that a man is the head of the family and responsible for providing economically for the family is still correct.</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Men should have more rights to make household decisions.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Only men should work outside home.</a:t>
            </a:r>
          </a:p>
          <a:p>
            <a:pPr rtl="0" eaLnBrk="1" fontAlgn="t" latinLnBrk="0" hangingPunct="1"/>
            <a:endParaRPr lang="en-US" sz="1200" b="1" i="0" u="none" strike="noStrike" kern="1200" dirty="0">
              <a:solidFill>
                <a:schemeClr val="tx1"/>
              </a:solidFill>
              <a:effectLst/>
              <a:latin typeface="+mn-lt"/>
              <a:ea typeface="+mn-ea"/>
              <a:cs typeface="+mn-cs"/>
            </a:endParaRPr>
          </a:p>
          <a:p>
            <a:pPr algn="l">
              <a:tabLst>
                <a:tab pos="228600" algn="l"/>
              </a:tabLst>
            </a:pPr>
            <a:r>
              <a:rPr lang="en-US" b="1" dirty="0">
                <a:latin typeface="Open Sans" panose="020B0606030504020204" pitchFamily="34" charset="0"/>
                <a:ea typeface="Open Sans" panose="020B0606030504020204" pitchFamily="34" charset="0"/>
                <a:cs typeface="Open Sans" panose="020B0606030504020204" pitchFamily="34" charset="0"/>
              </a:rPr>
              <a:t>Attitudes that are resistant to change (GEMS)</a:t>
            </a:r>
          </a:p>
          <a:p>
            <a:pPr algn="ctr">
              <a:tabLst>
                <a:tab pos="228600" algn="l"/>
              </a:tabLst>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Times New Roman" panose="02020603050405020304" pitchFamily="18" charset="0"/>
              <a:buChar char="•"/>
              <a:tabLst>
                <a:tab pos="228600" algn="l"/>
              </a:tabLst>
            </a:pPr>
            <a:r>
              <a:rPr lang="en-US" sz="1200" b="0" dirty="0">
                <a:latin typeface="Open Sans" panose="020B0606030504020204" pitchFamily="34" charset="0"/>
                <a:ea typeface="Open Sans" panose="020B0606030504020204" pitchFamily="34" charset="0"/>
                <a:cs typeface="Open Sans" panose="020B0606030504020204" pitchFamily="34" charset="0"/>
              </a:rPr>
              <a:t>Girls should be allowed to decide when they want to marry.</a:t>
            </a:r>
            <a:endParaRPr lang="en-IN" sz="1200" b="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Times New Roman" panose="02020603050405020304" pitchFamily="18" charset="0"/>
              <a:buChar char="•"/>
              <a:tabLst>
                <a:tab pos="228600" algn="l"/>
              </a:tabLst>
            </a:pPr>
            <a:r>
              <a:rPr lang="en-US" sz="1200" b="0" dirty="0">
                <a:latin typeface="Open Sans" panose="020B0606030504020204" pitchFamily="34" charset="0"/>
                <a:ea typeface="Open Sans" panose="020B0606030504020204" pitchFamily="34" charset="0"/>
                <a:cs typeface="Open Sans" panose="020B0606030504020204" pitchFamily="34" charset="0"/>
              </a:rPr>
              <a:t>Girls should have a say in choosing their groom for marriage.</a:t>
            </a:r>
            <a:endParaRPr lang="en-IN" sz="1200" b="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Times New Roman" panose="02020603050405020304" pitchFamily="18" charset="0"/>
              <a:buChar char="•"/>
              <a:tabLst>
                <a:tab pos="228600" algn="l"/>
              </a:tabLst>
            </a:pPr>
            <a:r>
              <a:rPr lang="en-US" sz="1200" b="0" dirty="0">
                <a:latin typeface="Open Sans" panose="020B0606030504020204" pitchFamily="34" charset="0"/>
                <a:ea typeface="Open Sans" panose="020B0606030504020204" pitchFamily="34" charset="0"/>
                <a:cs typeface="Open Sans" panose="020B0606030504020204" pitchFamily="34" charset="0"/>
              </a:rPr>
              <a:t>A girl should have a right over parents property.</a:t>
            </a:r>
            <a:endParaRPr lang="en-IN" sz="1200" b="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Times New Roman" panose="02020603050405020304" pitchFamily="18" charset="0"/>
              <a:buChar char="•"/>
              <a:tabLst>
                <a:tab pos="228600" algn="l"/>
              </a:tabLst>
            </a:pPr>
            <a:r>
              <a:rPr lang="en-US" sz="1200" b="0" dirty="0">
                <a:latin typeface="Open Sans" panose="020B0606030504020204" pitchFamily="34" charset="0"/>
                <a:ea typeface="Open Sans" panose="020B0606030504020204" pitchFamily="34" charset="0"/>
                <a:cs typeface="Open Sans" panose="020B0606030504020204" pitchFamily="34" charset="0"/>
              </a:rPr>
              <a:t>Boys are violent by nature.</a:t>
            </a:r>
            <a:endParaRPr lang="en-IN" sz="1200" b="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Times New Roman" panose="02020603050405020304" pitchFamily="18" charset="0"/>
              <a:buChar char="•"/>
              <a:tabLst>
                <a:tab pos="228600" algn="l"/>
              </a:tabLst>
            </a:pPr>
            <a:r>
              <a:rPr lang="en-US" sz="1200" b="0" dirty="0">
                <a:latin typeface="Open Sans" panose="020B0606030504020204" pitchFamily="34" charset="0"/>
                <a:ea typeface="Open Sans" panose="020B0606030504020204" pitchFamily="34" charset="0"/>
                <a:cs typeface="Open Sans" panose="020B0606030504020204" pitchFamily="34" charset="0"/>
              </a:rPr>
              <a:t>Violence against women is acceptable in some situations. </a:t>
            </a:r>
            <a:endParaRPr lang="en-IN" sz="1200" b="0" dirty="0">
              <a:latin typeface="Open Sans" panose="020B0606030504020204" pitchFamily="34" charset="0"/>
              <a:ea typeface="Open Sans" panose="020B0606030504020204" pitchFamily="34" charset="0"/>
              <a:cs typeface="Open Sans" panose="020B0606030504020204" pitchFamily="34" charset="0"/>
            </a:endParaRPr>
          </a:p>
          <a:p>
            <a:pPr rtl="0" eaLnBrk="1" fontAlgn="t"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EE544C-2A7D-C04D-8F63-2E005264E1F8}" type="slidenum">
              <a:rPr lang="en-US" smtClean="0"/>
              <a:t>9</a:t>
            </a:fld>
            <a:endParaRPr lang="en-US" dirty="0"/>
          </a:p>
        </p:txBody>
      </p:sp>
    </p:spTree>
    <p:extLst>
      <p:ext uri="{BB962C8B-B14F-4D97-AF65-F5344CB8AC3E}">
        <p14:creationId xmlns:p14="http://schemas.microsoft.com/office/powerpoint/2010/main" val="3478248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151" y="1843806"/>
            <a:ext cx="10807700" cy="2662481"/>
          </a:xfrm>
          <a:prstGeom prst="rect">
            <a:avLst/>
          </a:prstGeom>
        </p:spPr>
      </p:pic>
      <p:grpSp>
        <p:nvGrpSpPr>
          <p:cNvPr id="4" name="Group 3"/>
          <p:cNvGrpSpPr/>
          <p:nvPr userDrawn="1"/>
        </p:nvGrpSpPr>
        <p:grpSpPr>
          <a:xfrm>
            <a:off x="2197100" y="6035773"/>
            <a:ext cx="10303989"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0459" y="274639"/>
            <a:ext cx="10691084"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63" y="6359567"/>
            <a:ext cx="1422624" cy="354242"/>
          </a:xfrm>
          <a:prstGeom prst="rect">
            <a:avLst/>
          </a:prstGeom>
        </p:spPr>
      </p:pic>
      <p:grpSp>
        <p:nvGrpSpPr>
          <p:cNvPr id="4" name="Group 3"/>
          <p:cNvGrpSpPr/>
          <p:nvPr userDrawn="1"/>
        </p:nvGrpSpPr>
        <p:grpSpPr>
          <a:xfrm>
            <a:off x="750459" y="6370079"/>
            <a:ext cx="9053064"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732" y="6356704"/>
            <a:ext cx="1437961" cy="358060"/>
          </a:xfrm>
          <a:prstGeom prst="rect">
            <a:avLst/>
          </a:prstGeom>
        </p:spPr>
      </p:pic>
      <p:grpSp>
        <p:nvGrpSpPr>
          <p:cNvPr id="4" name="Group 3"/>
          <p:cNvGrpSpPr/>
          <p:nvPr userDrawn="1"/>
        </p:nvGrpSpPr>
        <p:grpSpPr>
          <a:xfrm>
            <a:off x="595145" y="6369125"/>
            <a:ext cx="9226187"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Line And Nested Bullet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45936" y="1441152"/>
            <a:ext cx="5300133" cy="38100"/>
          </a:xfrm>
          <a:prstGeom prst="rect">
            <a:avLst/>
          </a:prstGeom>
        </p:spPr>
      </p:pic>
      <p:sp>
        <p:nvSpPr>
          <p:cNvPr id="6" name="Title 1"/>
          <p:cNvSpPr>
            <a:spLocks noGrp="1"/>
          </p:cNvSpPr>
          <p:nvPr>
            <p:ph type="title" hasCustomPrompt="1"/>
          </p:nvPr>
        </p:nvSpPr>
        <p:spPr>
          <a:xfrm>
            <a:off x="838200" y="777960"/>
            <a:ext cx="10515600" cy="603789"/>
          </a:xfrm>
          <a:prstGeom prst="rect">
            <a:avLst/>
          </a:prstGeom>
        </p:spPr>
        <p:txBody>
          <a:bodyPr>
            <a:noAutofit/>
          </a:bodyPr>
          <a:lstStyle>
            <a:lvl1pPr algn="ctr">
              <a:defRPr sz="3200" b="1" i="0" spc="1000" baseline="0">
                <a:solidFill>
                  <a:srgbClr val="005056"/>
                </a:solidFill>
                <a:latin typeface="Open Sans" charset="0"/>
                <a:ea typeface="Open Sans" charset="0"/>
                <a:cs typeface="Open Sans" charset="0"/>
              </a:defRPr>
            </a:lvl1pPr>
          </a:lstStyle>
          <a:p>
            <a:r>
              <a:rPr lang="en-CA" dirty="0"/>
              <a:t>SLIDE TITLE</a:t>
            </a:r>
            <a:endParaRPr lang="en-US" dirty="0"/>
          </a:p>
        </p:txBody>
      </p:sp>
      <p:sp>
        <p:nvSpPr>
          <p:cNvPr id="7" name="Text Placeholder 2"/>
          <p:cNvSpPr>
            <a:spLocks noGrp="1"/>
          </p:cNvSpPr>
          <p:nvPr>
            <p:ph type="body" idx="10" hasCustomPrompt="1"/>
          </p:nvPr>
        </p:nvSpPr>
        <p:spPr>
          <a:xfrm>
            <a:off x="859368" y="1759386"/>
            <a:ext cx="10494431" cy="3845001"/>
          </a:xfrm>
          <a:prstGeom prst="rect">
            <a:avLst/>
          </a:prstGeom>
          <a:noFill/>
        </p:spPr>
        <p:txBody>
          <a:bodyPr numCol="2" spcCol="360000">
            <a:noAutofit/>
          </a:bodyPr>
          <a:lstStyle>
            <a:lvl1pPr marL="285750" indent="-285750">
              <a:lnSpc>
                <a:spcPct val="100000"/>
              </a:lnSpc>
              <a:buClr>
                <a:srgbClr val="009A90"/>
              </a:buClr>
              <a:buSzPct val="80000"/>
              <a:buFont typeface=".HiraKakuInterface-W3" charset="0"/>
              <a:buChar char="♦"/>
              <a:defRPr sz="1800" baseline="0">
                <a:solidFill>
                  <a:schemeClr val="tx1">
                    <a:lumMod val="65000"/>
                    <a:lumOff val="35000"/>
                  </a:schemeClr>
                </a:solidFill>
                <a:latin typeface="Open Sans" charset="0"/>
                <a:ea typeface="Open Sans" charset="0"/>
                <a:cs typeface="Open Sans" charset="0"/>
              </a:defRPr>
            </a:lvl1pPr>
            <a:lvl2pPr marL="712788" indent="-255588">
              <a:buClr>
                <a:srgbClr val="009A90"/>
              </a:buClr>
              <a:buSzPct val="80000"/>
              <a:buFont typeface=".HiraKakuInterface-W3" charset="0"/>
              <a:buChar char="♦"/>
              <a:tabLst/>
              <a:defRPr sz="1600" baseline="0">
                <a:solidFill>
                  <a:schemeClr val="tx1">
                    <a:lumMod val="65000"/>
                    <a:lumOff val="35000"/>
                  </a:schemeClr>
                </a:solidFill>
              </a:defRPr>
            </a:lvl2pPr>
            <a:lvl3pPr marL="1025525" marR="0" indent="-225425" algn="l" defTabSz="914400" rtl="0" eaLnBrk="1" fontAlgn="auto" latinLnBrk="0" hangingPunct="1">
              <a:lnSpc>
                <a:spcPct val="90000"/>
              </a:lnSpc>
              <a:spcBef>
                <a:spcPts val="500"/>
              </a:spcBef>
              <a:spcAft>
                <a:spcPts val="0"/>
              </a:spcAft>
              <a:buClr>
                <a:srgbClr val="009A90"/>
              </a:buClr>
              <a:buSzPct val="80000"/>
              <a:buFont typeface=".HiraKakuInterface-W3" charset="0"/>
              <a:buChar char="♦"/>
              <a:tabLst/>
              <a:defRPr sz="1400">
                <a:solidFill>
                  <a:schemeClr val="tx1">
                    <a:lumMod val="65000"/>
                    <a:lumOff val="35000"/>
                  </a:schemeClr>
                </a:solidFill>
              </a:defRPr>
            </a:lvl3pPr>
            <a:lvl4pPr marL="1289050" marR="0" indent="-176213" algn="l" defTabSz="914400" rtl="0" eaLnBrk="1" fontAlgn="auto" latinLnBrk="0" hangingPunct="1">
              <a:lnSpc>
                <a:spcPct val="90000"/>
              </a:lnSpc>
              <a:spcBef>
                <a:spcPts val="500"/>
              </a:spcBef>
              <a:spcAft>
                <a:spcPts val="0"/>
              </a:spcAft>
              <a:buClr>
                <a:srgbClr val="009A90"/>
              </a:buClr>
              <a:buSzPct val="80000"/>
              <a:buFont typeface=".HiraKakuInterface-W3" charset="0"/>
              <a:buChar char="♦"/>
              <a:tabLst/>
              <a:defRPr sz="1200">
                <a:solidFill>
                  <a:schemeClr val="tx1">
                    <a:lumMod val="65000"/>
                    <a:lumOff val="35000"/>
                  </a:schemeClr>
                </a:solidFill>
              </a:defRPr>
            </a:lvl4pPr>
            <a:lvl5pPr marL="1601788" marR="0" indent="-176213" algn="l" defTabSz="914400" rtl="0" eaLnBrk="1" fontAlgn="auto" latinLnBrk="0" hangingPunct="1">
              <a:lnSpc>
                <a:spcPct val="90000"/>
              </a:lnSpc>
              <a:spcBef>
                <a:spcPts val="500"/>
              </a:spcBef>
              <a:spcAft>
                <a:spcPts val="0"/>
              </a:spcAft>
              <a:buClr>
                <a:srgbClr val="009A90"/>
              </a:buClr>
              <a:buSzPct val="80000"/>
              <a:buFont typeface=".HiraKakuInterface-W3" charset="0"/>
              <a:buChar char="♦"/>
              <a:tabLst/>
              <a:defRPr sz="1100">
                <a:solidFill>
                  <a:schemeClr val="tx1">
                    <a:lumMod val="65000"/>
                    <a:lumOff val="3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Nested Bullets (18pt)</a:t>
            </a:r>
          </a:p>
          <a:p>
            <a:pPr lvl="1"/>
            <a:r>
              <a:rPr lang="en-US" dirty="0"/>
              <a:t>Second level (16pt)</a:t>
            </a:r>
          </a:p>
          <a:p>
            <a:pPr lvl="2"/>
            <a:r>
              <a:rPr lang="en-US" dirty="0"/>
              <a:t>Third level (14pt)</a:t>
            </a:r>
          </a:p>
          <a:p>
            <a:pPr lvl="3"/>
            <a:r>
              <a:rPr lang="en-US" dirty="0"/>
              <a:t>Fourth level (12pt)</a:t>
            </a:r>
          </a:p>
          <a:p>
            <a:pPr lvl="4"/>
            <a:r>
              <a:rPr lang="en-US" dirty="0"/>
              <a:t>Fifth level (11pt)</a:t>
            </a:r>
          </a:p>
        </p:txBody>
      </p:sp>
    </p:spTree>
    <p:extLst>
      <p:ext uri="{BB962C8B-B14F-4D97-AF65-F5344CB8AC3E}">
        <p14:creationId xmlns:p14="http://schemas.microsoft.com/office/powerpoint/2010/main" val="240057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7"/>
            <a:ext cx="103632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4118" y="343815"/>
            <a:ext cx="5483765" cy="1350927"/>
          </a:xfrm>
          <a:prstGeom prst="rect">
            <a:avLst/>
          </a:prstGeom>
        </p:spPr>
      </p:pic>
      <p:grpSp>
        <p:nvGrpSpPr>
          <p:cNvPr id="4" name="Group 3"/>
          <p:cNvGrpSpPr/>
          <p:nvPr userDrawn="1"/>
        </p:nvGrpSpPr>
        <p:grpSpPr>
          <a:xfrm>
            <a:off x="2915170" y="6447072"/>
            <a:ext cx="8734964"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480" y="274639"/>
            <a:ext cx="1069104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60363"/>
            <a:ext cx="1437961" cy="358060"/>
          </a:xfrm>
          <a:prstGeom prst="rect">
            <a:avLst/>
          </a:prstGeom>
        </p:spPr>
      </p:pic>
      <p:grpSp>
        <p:nvGrpSpPr>
          <p:cNvPr id="4" name="Group 3"/>
          <p:cNvGrpSpPr/>
          <p:nvPr userDrawn="1"/>
        </p:nvGrpSpPr>
        <p:grpSpPr>
          <a:xfrm>
            <a:off x="750481" y="6372784"/>
            <a:ext cx="9332111"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06902"/>
            <a:ext cx="103632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56704"/>
            <a:ext cx="1437961" cy="358060"/>
          </a:xfrm>
          <a:prstGeom prst="rect">
            <a:avLst/>
          </a:prstGeom>
        </p:spPr>
      </p:pic>
      <p:grpSp>
        <p:nvGrpSpPr>
          <p:cNvPr id="4" name="Group 3"/>
          <p:cNvGrpSpPr/>
          <p:nvPr userDrawn="1"/>
        </p:nvGrpSpPr>
        <p:grpSpPr>
          <a:xfrm>
            <a:off x="914400" y="6369125"/>
            <a:ext cx="9264952"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3864" y="274639"/>
            <a:ext cx="1106427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56704"/>
            <a:ext cx="1437961" cy="358060"/>
          </a:xfrm>
          <a:prstGeom prst="rect">
            <a:avLst/>
          </a:prstGeom>
        </p:spPr>
      </p:pic>
      <p:grpSp>
        <p:nvGrpSpPr>
          <p:cNvPr id="5" name="Group 4"/>
          <p:cNvGrpSpPr/>
          <p:nvPr userDrawn="1"/>
        </p:nvGrpSpPr>
        <p:grpSpPr>
          <a:xfrm>
            <a:off x="563863" y="6369125"/>
            <a:ext cx="9692899"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0459" y="274639"/>
            <a:ext cx="10691084"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60361"/>
            <a:ext cx="1437961" cy="358060"/>
          </a:xfrm>
          <a:prstGeom prst="rect">
            <a:avLst/>
          </a:prstGeom>
        </p:spPr>
      </p:pic>
      <p:grpSp>
        <p:nvGrpSpPr>
          <p:cNvPr id="7" name="Group 6"/>
          <p:cNvGrpSpPr/>
          <p:nvPr userDrawn="1"/>
        </p:nvGrpSpPr>
        <p:grpSpPr>
          <a:xfrm>
            <a:off x="750459" y="6372782"/>
            <a:ext cx="9477275"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0459" y="274639"/>
            <a:ext cx="10691084"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60361"/>
            <a:ext cx="1437961" cy="358060"/>
          </a:xfrm>
          <a:prstGeom prst="rect">
            <a:avLst/>
          </a:prstGeom>
        </p:spPr>
      </p:pic>
      <p:grpSp>
        <p:nvGrpSpPr>
          <p:cNvPr id="3" name="Group 2"/>
          <p:cNvGrpSpPr/>
          <p:nvPr userDrawn="1"/>
        </p:nvGrpSpPr>
        <p:grpSpPr>
          <a:xfrm>
            <a:off x="681183" y="6372782"/>
            <a:ext cx="9507845"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297" y="273050"/>
            <a:ext cx="3729368"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56704"/>
            <a:ext cx="1437961" cy="358060"/>
          </a:xfrm>
          <a:prstGeom prst="rect">
            <a:avLst/>
          </a:prstGeom>
        </p:spPr>
      </p:pic>
      <p:grpSp>
        <p:nvGrpSpPr>
          <p:cNvPr id="5" name="Group 4"/>
          <p:cNvGrpSpPr/>
          <p:nvPr userDrawn="1"/>
        </p:nvGrpSpPr>
        <p:grpSpPr>
          <a:xfrm>
            <a:off x="751155" y="6369125"/>
            <a:ext cx="9505605"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00601"/>
            <a:ext cx="73152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396" y="6356704"/>
            <a:ext cx="1437961" cy="358060"/>
          </a:xfrm>
          <a:prstGeom prst="rect">
            <a:avLst/>
          </a:prstGeom>
        </p:spPr>
      </p:pic>
      <p:grpSp>
        <p:nvGrpSpPr>
          <p:cNvPr id="5" name="Group 4"/>
          <p:cNvGrpSpPr/>
          <p:nvPr userDrawn="1"/>
        </p:nvGrpSpPr>
        <p:grpSpPr>
          <a:xfrm>
            <a:off x="1155317" y="6369125"/>
            <a:ext cx="8334937"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@AIDS_conference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2" r:id="rId12"/>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6CB532-9A01-4512-9534-2E1B275C2AF5}"/>
              </a:ext>
            </a:extLst>
          </p:cNvPr>
          <p:cNvSpPr>
            <a:spLocks noGrp="1"/>
          </p:cNvSpPr>
          <p:nvPr>
            <p:ph type="ctrTitle"/>
          </p:nvPr>
        </p:nvSpPr>
        <p:spPr>
          <a:xfrm>
            <a:off x="914400" y="2366344"/>
            <a:ext cx="10363200" cy="1470025"/>
          </a:xfrm>
        </p:spPr>
        <p:txBody>
          <a:bodyPr>
            <a:normAutofit fontScale="90000"/>
          </a:bodyPr>
          <a:lstStyle/>
          <a:p>
            <a:r>
              <a:rPr lang="en-US" spc="300" dirty="0"/>
              <a:t>AGENCY, VISIBILITY &amp; VOICE: GENDER EQUALITY WITH YOUNG WOMEN &amp; MEN</a:t>
            </a:r>
            <a:br>
              <a:rPr lang="en-US" spc="300" dirty="0"/>
            </a:br>
            <a:endParaRPr lang="en-IN" dirty="0"/>
          </a:p>
        </p:txBody>
      </p:sp>
      <p:sp>
        <p:nvSpPr>
          <p:cNvPr id="8" name="Subtitle 7">
            <a:extLst>
              <a:ext uri="{FF2B5EF4-FFF2-40B4-BE49-F238E27FC236}">
                <a16:creationId xmlns:a16="http://schemas.microsoft.com/office/drawing/2014/main" id="{E3604F5F-A772-4516-9C00-B6DB91A4206B}"/>
              </a:ext>
            </a:extLst>
          </p:cNvPr>
          <p:cNvSpPr>
            <a:spLocks noGrp="1"/>
          </p:cNvSpPr>
          <p:nvPr>
            <p:ph type="subTitle" idx="1"/>
          </p:nvPr>
        </p:nvSpPr>
        <p:spPr>
          <a:xfrm>
            <a:off x="1842867" y="4088714"/>
            <a:ext cx="8886092" cy="1174647"/>
          </a:xfrm>
        </p:spPr>
        <p:txBody>
          <a:bodyPr>
            <a:normAutofit/>
          </a:bodyPr>
          <a:lstStyle/>
          <a:p>
            <a:r>
              <a:rPr lang="en-US" dirty="0"/>
              <a:t>RAVI VERMA | July 24, 2018</a:t>
            </a:r>
          </a:p>
          <a:p>
            <a:r>
              <a:rPr lang="en-US" sz="2000" dirty="0"/>
              <a:t>INTERNATIONAL CENTER FOR RESEARCH ON WOMEN</a:t>
            </a:r>
          </a:p>
          <a:p>
            <a:endParaRPr lang="en-IN" dirty="0"/>
          </a:p>
        </p:txBody>
      </p:sp>
      <p:pic>
        <p:nvPicPr>
          <p:cNvPr id="4" name="Picture 3">
            <a:extLst>
              <a:ext uri="{FF2B5EF4-FFF2-40B4-BE49-F238E27FC236}">
                <a16:creationId xmlns:a16="http://schemas.microsoft.com/office/drawing/2014/main" id="{3FFB76C3-AE49-4920-ACEA-A613595F036B}"/>
              </a:ext>
            </a:extLst>
          </p:cNvPr>
          <p:cNvPicPr>
            <a:picLocks noChangeAspect="1"/>
          </p:cNvPicPr>
          <p:nvPr/>
        </p:nvPicPr>
        <p:blipFill>
          <a:blip r:embed="rId2"/>
          <a:stretch>
            <a:fillRect/>
          </a:stretch>
        </p:blipFill>
        <p:spPr>
          <a:xfrm>
            <a:off x="5148775" y="5031395"/>
            <a:ext cx="2067951" cy="1174646"/>
          </a:xfrm>
          <a:prstGeom prst="rect">
            <a:avLst/>
          </a:prstGeom>
        </p:spPr>
      </p:pic>
    </p:spTree>
    <p:extLst>
      <p:ext uri="{BB962C8B-B14F-4D97-AF65-F5344CB8AC3E}">
        <p14:creationId xmlns:p14="http://schemas.microsoft.com/office/powerpoint/2010/main" val="185396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A7C0-2296-43E5-9916-377CFB5BC8F2}"/>
              </a:ext>
            </a:extLst>
          </p:cNvPr>
          <p:cNvSpPr>
            <a:spLocks noGrp="1"/>
          </p:cNvSpPr>
          <p:nvPr>
            <p:ph type="title"/>
          </p:nvPr>
        </p:nvSpPr>
        <p:spPr/>
        <p:txBody>
          <a:bodyPr>
            <a:normAutofit fontScale="90000"/>
          </a:bodyPr>
          <a:lstStyle/>
          <a:p>
            <a:r>
              <a:rPr lang="en-US" spc="225" dirty="0"/>
              <a:t>And efforts to change them must permeate informal spaces…Blur public and private</a:t>
            </a:r>
            <a:endParaRPr lang="en-IN" dirty="0"/>
          </a:p>
        </p:txBody>
      </p:sp>
      <p:sp>
        <p:nvSpPr>
          <p:cNvPr id="3" name="Content Placeholder 2">
            <a:extLst>
              <a:ext uri="{FF2B5EF4-FFF2-40B4-BE49-F238E27FC236}">
                <a16:creationId xmlns:a16="http://schemas.microsoft.com/office/drawing/2014/main" id="{6570B2C9-E10F-4E0B-92BA-617C7A343998}"/>
              </a:ext>
            </a:extLst>
          </p:cNvPr>
          <p:cNvSpPr>
            <a:spLocks noGrp="1"/>
          </p:cNvSpPr>
          <p:nvPr>
            <p:ph sz="half" idx="1"/>
          </p:nvPr>
        </p:nvSpPr>
        <p:spPr>
          <a:xfrm>
            <a:off x="980389" y="1600202"/>
            <a:ext cx="5115611" cy="4525963"/>
          </a:xfrm>
        </p:spPr>
        <p:txBody>
          <a:bodyPr>
            <a:normAutofit fontScale="70000" lnSpcReduction="20000"/>
          </a:bodyPr>
          <a:lstStyle/>
          <a:p>
            <a:pPr marL="0" indent="0" algn="just">
              <a:buNone/>
              <a:defRPr/>
            </a:pPr>
            <a:r>
              <a:rPr lang="en-US" sz="2700" dirty="0">
                <a:solidFill>
                  <a:srgbClr val="ED1C24"/>
                </a:solidFill>
              </a:rPr>
              <a:t>Engage</a:t>
            </a:r>
            <a:r>
              <a:rPr lang="en-US" b="1" dirty="0">
                <a:solidFill>
                  <a:schemeClr val="accent2"/>
                </a:solidFill>
              </a:rPr>
              <a:t> </a:t>
            </a:r>
            <a:r>
              <a:rPr lang="en-US" sz="2700" dirty="0">
                <a:solidFill>
                  <a:srgbClr val="ED1C24"/>
                </a:solidFill>
              </a:rPr>
              <a:t>with young men and boys as agent of change —</a:t>
            </a:r>
          </a:p>
          <a:p>
            <a:pPr marL="0" indent="0" algn="just">
              <a:buNone/>
            </a:pPr>
            <a:r>
              <a:rPr lang="en-US" i="1" dirty="0"/>
              <a:t>“</a:t>
            </a:r>
            <a:r>
              <a:rPr lang="en-US" i="1" dirty="0">
                <a:latin typeface="Open Sans" panose="020B0606030504020204" pitchFamily="34" charset="0"/>
              </a:rPr>
              <a:t>I discuss the topics that are in the modules ..but not everything together. I give them small doses. This will help them understand where my thinking is coming from.… if I talk everything at the same time and it becomes an overdose then they would ask me to shut up.” (An adolescent boy participant from Parivartan Plus).</a:t>
            </a:r>
          </a:p>
          <a:p>
            <a:pPr marL="0" indent="0" algn="just">
              <a:buNone/>
            </a:pPr>
            <a:endParaRPr lang="en-US" i="1" dirty="0">
              <a:latin typeface="Open Sans" panose="020B0606030504020204" pitchFamily="34" charset="0"/>
            </a:endParaRPr>
          </a:p>
          <a:p>
            <a:pPr marL="0" indent="0" algn="just">
              <a:buNone/>
            </a:pPr>
            <a:r>
              <a:rPr lang="en-US" sz="2700" dirty="0">
                <a:solidFill>
                  <a:srgbClr val="ED1C24"/>
                </a:solidFill>
              </a:rPr>
              <a:t>Target informal spaces not just formal spaces — </a:t>
            </a:r>
          </a:p>
          <a:p>
            <a:pPr marL="0" indent="0" algn="just">
              <a:buNone/>
            </a:pPr>
            <a:r>
              <a:rPr lang="en-US" sz="2900" dirty="0" err="1"/>
              <a:t>Dliberate</a:t>
            </a:r>
            <a:r>
              <a:rPr lang="en-US" sz="2900" dirty="0"/>
              <a:t>, reflective dialogues with men and boys in the informal spaces within school, family and community</a:t>
            </a:r>
            <a:r>
              <a:rPr lang="en-US" sz="2900" i="1" dirty="0"/>
              <a:t>.</a:t>
            </a:r>
            <a:endParaRPr lang="en-US" b="1" dirty="0">
              <a:solidFill>
                <a:schemeClr val="accent2"/>
              </a:solidFill>
            </a:endParaRPr>
          </a:p>
          <a:p>
            <a:endParaRPr lang="en-IN" dirty="0"/>
          </a:p>
        </p:txBody>
      </p:sp>
      <p:sp>
        <p:nvSpPr>
          <p:cNvPr id="4" name="Content Placeholder 3">
            <a:extLst>
              <a:ext uri="{FF2B5EF4-FFF2-40B4-BE49-F238E27FC236}">
                <a16:creationId xmlns:a16="http://schemas.microsoft.com/office/drawing/2014/main" id="{B2FF494B-02EA-459E-96A1-193F3935DAEC}"/>
              </a:ext>
            </a:extLst>
          </p:cNvPr>
          <p:cNvSpPr>
            <a:spLocks noGrp="1"/>
          </p:cNvSpPr>
          <p:nvPr>
            <p:ph sz="half" idx="2"/>
          </p:nvPr>
        </p:nvSpPr>
        <p:spPr/>
        <p:txBody>
          <a:bodyPr>
            <a:normAutofit fontScale="70000" lnSpcReduction="20000"/>
          </a:bodyPr>
          <a:lstStyle/>
          <a:p>
            <a:pPr marL="0" indent="0" algn="just">
              <a:buNone/>
            </a:pPr>
            <a:r>
              <a:rPr lang="en-US" sz="2700" dirty="0">
                <a:solidFill>
                  <a:srgbClr val="ED1C24"/>
                </a:solidFill>
              </a:rPr>
              <a:t>Proactive family engagement and positive spin is what works — </a:t>
            </a:r>
            <a:endParaRPr lang="en-US" b="1" dirty="0"/>
          </a:p>
          <a:p>
            <a:pPr marL="0" indent="0" algn="just">
              <a:buNone/>
            </a:pPr>
            <a:r>
              <a:rPr lang="en-US" sz="2900" dirty="0"/>
              <a:t>Elevated levels of aspirations on the part of mentors and their mothers was a strong driver of the bargaining in favor of mobility within and beyond the family</a:t>
            </a:r>
            <a:r>
              <a:rPr lang="en-US" i="1" dirty="0"/>
              <a:t>.</a:t>
            </a:r>
          </a:p>
          <a:p>
            <a:pPr marL="0" indent="0" algn="just">
              <a:buNone/>
            </a:pPr>
            <a:endParaRPr lang="en-US" b="1" dirty="0"/>
          </a:p>
          <a:p>
            <a:pPr marL="0" indent="0" algn="just">
              <a:buNone/>
            </a:pPr>
            <a:r>
              <a:rPr lang="en-US" sz="2700" dirty="0">
                <a:solidFill>
                  <a:srgbClr val="ED1C24"/>
                </a:solidFill>
              </a:rPr>
              <a:t>Build collective agency and negotiation spaces and skills —</a:t>
            </a:r>
            <a:endParaRPr lang="en-US" dirty="0"/>
          </a:p>
          <a:p>
            <a:pPr marL="0" indent="0" algn="just">
              <a:buNone/>
            </a:pPr>
            <a:r>
              <a:rPr lang="en-US" dirty="0"/>
              <a:t>Reference group, a critical mass, that can help to navigate what is ‘acceptable’, collective agency as a first step to individual agency. Nurture careful, strategic and gradual negotiation in daily interactions thus opening scope for dialogue. </a:t>
            </a:r>
          </a:p>
          <a:p>
            <a:endParaRPr lang="en-IN" dirty="0"/>
          </a:p>
        </p:txBody>
      </p:sp>
    </p:spTree>
    <p:extLst>
      <p:ext uri="{BB962C8B-B14F-4D97-AF65-F5344CB8AC3E}">
        <p14:creationId xmlns:p14="http://schemas.microsoft.com/office/powerpoint/2010/main" val="311306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BA6FE00-BB43-4F36-82AA-25595F0C917B}"/>
              </a:ext>
            </a:extLst>
          </p:cNvPr>
          <p:cNvSpPr>
            <a:spLocks noGrp="1"/>
          </p:cNvSpPr>
          <p:nvPr>
            <p:ph type="title"/>
          </p:nvPr>
        </p:nvSpPr>
        <p:spPr>
          <a:xfrm>
            <a:off x="1130287" y="2638011"/>
            <a:ext cx="10691084" cy="1143000"/>
          </a:xfrm>
        </p:spPr>
        <p:txBody>
          <a:bodyPr>
            <a:normAutofit fontScale="90000"/>
          </a:bodyPr>
          <a:lstStyle/>
          <a:p>
            <a:r>
              <a:rPr lang="en-IN" sz="5300" dirty="0"/>
              <a:t>Thank you!</a:t>
            </a:r>
            <a:br>
              <a:rPr lang="en-IN" sz="5300" dirty="0"/>
            </a:br>
            <a:br>
              <a:rPr lang="en-IN" dirty="0"/>
            </a:br>
            <a:br>
              <a:rPr lang="en-IN" dirty="0"/>
            </a:br>
            <a:br>
              <a:rPr lang="en-IN" dirty="0"/>
            </a:br>
            <a:r>
              <a:rPr lang="en-IN" dirty="0"/>
              <a:t>and deep appreciation to all our partners including young women and men – our fellow travellers in this journey of change</a:t>
            </a:r>
            <a:br>
              <a:rPr lang="en-IN" dirty="0"/>
            </a:br>
            <a:br>
              <a:rPr lang="en-IN" dirty="0"/>
            </a:br>
            <a:r>
              <a:rPr lang="en-IN" sz="3100" i="1" dirty="0">
                <a:solidFill>
                  <a:srgbClr val="ED1C24"/>
                </a:solidFill>
                <a:ea typeface="+mn-ea"/>
              </a:rPr>
              <a:t>….and not a time-bound project</a:t>
            </a:r>
            <a:endParaRPr lang="en-IN" sz="1900" i="1" dirty="0">
              <a:solidFill>
                <a:srgbClr val="ED1C24"/>
              </a:solidFill>
              <a:ea typeface="+mn-ea"/>
            </a:endParaRPr>
          </a:p>
        </p:txBody>
      </p:sp>
    </p:spTree>
    <p:extLst>
      <p:ext uri="{BB962C8B-B14F-4D97-AF65-F5344CB8AC3E}">
        <p14:creationId xmlns:p14="http://schemas.microsoft.com/office/powerpoint/2010/main" val="301798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15E0-9ED3-4A79-B014-9454CB45274C}"/>
              </a:ext>
            </a:extLst>
          </p:cNvPr>
          <p:cNvSpPr>
            <a:spLocks noGrp="1"/>
          </p:cNvSpPr>
          <p:nvPr>
            <p:ph type="title"/>
          </p:nvPr>
        </p:nvSpPr>
        <p:spPr>
          <a:xfrm>
            <a:off x="1392702" y="137557"/>
            <a:ext cx="9931789" cy="768119"/>
          </a:xfrm>
        </p:spPr>
        <p:txBody>
          <a:bodyPr vert="horz" lIns="91440" tIns="45720" rIns="91440" bIns="45720" rtlCol="0" anchor="ctr">
            <a:normAutofit fontScale="90000"/>
          </a:bodyPr>
          <a:lstStyle/>
          <a:p>
            <a:r>
              <a:rPr lang="en-IN" spc="300" dirty="0"/>
              <a:t>Drivers of dis-empowerment: multiple and intersecting </a:t>
            </a:r>
          </a:p>
        </p:txBody>
      </p:sp>
      <p:grpSp>
        <p:nvGrpSpPr>
          <p:cNvPr id="36" name="Group 35">
            <a:extLst>
              <a:ext uri="{FF2B5EF4-FFF2-40B4-BE49-F238E27FC236}">
                <a16:creationId xmlns:a16="http://schemas.microsoft.com/office/drawing/2014/main" id="{12AB8A97-96CF-4DE5-A3D0-E77544BD3D90}"/>
              </a:ext>
            </a:extLst>
          </p:cNvPr>
          <p:cNvGrpSpPr/>
          <p:nvPr/>
        </p:nvGrpSpPr>
        <p:grpSpPr>
          <a:xfrm>
            <a:off x="2391122" y="1589649"/>
            <a:ext cx="7081619" cy="4393968"/>
            <a:chOff x="543198" y="609600"/>
            <a:chExt cx="7805465" cy="6218882"/>
          </a:xfrm>
          <a:solidFill>
            <a:srgbClr val="004442"/>
          </a:solidFill>
        </p:grpSpPr>
        <p:grpSp>
          <p:nvGrpSpPr>
            <p:cNvPr id="37" name="Group 36">
              <a:extLst>
                <a:ext uri="{FF2B5EF4-FFF2-40B4-BE49-F238E27FC236}">
                  <a16:creationId xmlns:a16="http://schemas.microsoft.com/office/drawing/2014/main" id="{A4B91478-6FEF-4064-B734-F97F21B7C061}"/>
                </a:ext>
              </a:extLst>
            </p:cNvPr>
            <p:cNvGrpSpPr/>
            <p:nvPr/>
          </p:nvGrpSpPr>
          <p:grpSpPr>
            <a:xfrm>
              <a:off x="2895600" y="1981200"/>
              <a:ext cx="3679430" cy="3349477"/>
              <a:chOff x="2895600" y="1981200"/>
              <a:chExt cx="3679430" cy="3349477"/>
            </a:xfrm>
            <a:grpFill/>
          </p:grpSpPr>
          <p:cxnSp>
            <p:nvCxnSpPr>
              <p:cNvPr id="46" name="Straight Connector 45">
                <a:extLst>
                  <a:ext uri="{FF2B5EF4-FFF2-40B4-BE49-F238E27FC236}">
                    <a16:creationId xmlns:a16="http://schemas.microsoft.com/office/drawing/2014/main" id="{4893AFED-1E85-4469-98C0-F17C55DCBD40}"/>
                  </a:ext>
                </a:extLst>
              </p:cNvPr>
              <p:cNvCxnSpPr>
                <a:stCxn id="41" idx="7"/>
              </p:cNvCxnSpPr>
              <p:nvPr/>
            </p:nvCxnSpPr>
            <p:spPr>
              <a:xfrm flipV="1">
                <a:off x="5836791" y="1981202"/>
                <a:ext cx="738239" cy="621346"/>
              </a:xfrm>
              <a:prstGeom prst="line">
                <a:avLst/>
              </a:prstGeom>
              <a:grpFill/>
              <a:ln/>
            </p:spPr>
            <p:style>
              <a:lnRef idx="3">
                <a:schemeClr val="lt1"/>
              </a:lnRef>
              <a:fillRef idx="1">
                <a:schemeClr val="accent3"/>
              </a:fillRef>
              <a:effectRef idx="1">
                <a:schemeClr val="accent3"/>
              </a:effectRef>
              <a:fontRef idx="minor">
                <a:schemeClr val="lt1"/>
              </a:fontRef>
            </p:style>
          </p:cxnSp>
          <p:cxnSp>
            <p:nvCxnSpPr>
              <p:cNvPr id="48" name="Straight Connector 47">
                <a:extLst>
                  <a:ext uri="{FF2B5EF4-FFF2-40B4-BE49-F238E27FC236}">
                    <a16:creationId xmlns:a16="http://schemas.microsoft.com/office/drawing/2014/main" id="{DDBEA397-16CE-494D-8803-2ECC2C08FEFC}"/>
                  </a:ext>
                </a:extLst>
              </p:cNvPr>
              <p:cNvCxnSpPr/>
              <p:nvPr/>
            </p:nvCxnSpPr>
            <p:spPr>
              <a:xfrm flipH="1">
                <a:off x="2895600" y="4489450"/>
                <a:ext cx="1143002" cy="841227"/>
              </a:xfrm>
              <a:prstGeom prst="line">
                <a:avLst/>
              </a:prstGeom>
              <a:grpFill/>
              <a:ln/>
            </p:spPr>
            <p:style>
              <a:lnRef idx="3">
                <a:schemeClr val="lt1"/>
              </a:lnRef>
              <a:fillRef idx="1">
                <a:schemeClr val="accent3"/>
              </a:fillRef>
              <a:effectRef idx="1">
                <a:schemeClr val="accent3"/>
              </a:effectRef>
              <a:fontRef idx="minor">
                <a:schemeClr val="lt1"/>
              </a:fontRef>
            </p:style>
          </p:cxnSp>
          <p:cxnSp>
            <p:nvCxnSpPr>
              <p:cNvPr id="49" name="Straight Connector 48">
                <a:extLst>
                  <a:ext uri="{FF2B5EF4-FFF2-40B4-BE49-F238E27FC236}">
                    <a16:creationId xmlns:a16="http://schemas.microsoft.com/office/drawing/2014/main" id="{E36ADF13-854A-4AFA-AE80-6C07D7EF574E}"/>
                  </a:ext>
                </a:extLst>
              </p:cNvPr>
              <p:cNvCxnSpPr/>
              <p:nvPr/>
            </p:nvCxnSpPr>
            <p:spPr>
              <a:xfrm>
                <a:off x="5334000" y="4489450"/>
                <a:ext cx="1143001" cy="841227"/>
              </a:xfrm>
              <a:prstGeom prst="line">
                <a:avLst/>
              </a:prstGeom>
              <a:grpFill/>
              <a:ln/>
            </p:spPr>
            <p:style>
              <a:lnRef idx="3">
                <a:schemeClr val="lt1"/>
              </a:lnRef>
              <a:fillRef idx="1">
                <a:schemeClr val="accent3"/>
              </a:fillRef>
              <a:effectRef idx="1">
                <a:schemeClr val="accent3"/>
              </a:effectRef>
              <a:fontRef idx="minor">
                <a:schemeClr val="lt1"/>
              </a:fontRef>
            </p:style>
          </p:cxnSp>
          <p:cxnSp>
            <p:nvCxnSpPr>
              <p:cNvPr id="51" name="Straight Connector 50">
                <a:extLst>
                  <a:ext uri="{FF2B5EF4-FFF2-40B4-BE49-F238E27FC236}">
                    <a16:creationId xmlns:a16="http://schemas.microsoft.com/office/drawing/2014/main" id="{A85D23E0-08FC-426F-AE65-050931EB5A7F}"/>
                  </a:ext>
                </a:extLst>
              </p:cNvPr>
              <p:cNvCxnSpPr/>
              <p:nvPr/>
            </p:nvCxnSpPr>
            <p:spPr>
              <a:xfrm>
                <a:off x="3124200" y="1981200"/>
                <a:ext cx="685800" cy="562044"/>
              </a:xfrm>
              <a:prstGeom prst="line">
                <a:avLst/>
              </a:prstGeom>
              <a:grpFill/>
              <a:ln/>
            </p:spPr>
            <p:style>
              <a:lnRef idx="3">
                <a:schemeClr val="lt1"/>
              </a:lnRef>
              <a:fillRef idx="1">
                <a:schemeClr val="accent3"/>
              </a:fillRef>
              <a:effectRef idx="1">
                <a:schemeClr val="accent3"/>
              </a:effectRef>
              <a:fontRef idx="minor">
                <a:schemeClr val="lt1"/>
              </a:fontRef>
            </p:style>
          </p:cxnSp>
        </p:grpSp>
        <p:grpSp>
          <p:nvGrpSpPr>
            <p:cNvPr id="38" name="Group 37">
              <a:extLst>
                <a:ext uri="{FF2B5EF4-FFF2-40B4-BE49-F238E27FC236}">
                  <a16:creationId xmlns:a16="http://schemas.microsoft.com/office/drawing/2014/main" id="{24D05804-8CDE-4F49-BB0E-AC372CCC021D}"/>
                </a:ext>
              </a:extLst>
            </p:cNvPr>
            <p:cNvGrpSpPr/>
            <p:nvPr/>
          </p:nvGrpSpPr>
          <p:grpSpPr>
            <a:xfrm>
              <a:off x="543198" y="609600"/>
              <a:ext cx="7805465" cy="6218882"/>
              <a:chOff x="543198" y="609600"/>
              <a:chExt cx="7805465" cy="6218882"/>
            </a:xfrm>
            <a:grpFill/>
          </p:grpSpPr>
          <p:sp>
            <p:nvSpPr>
              <p:cNvPr id="39" name="Oval 8">
                <a:extLst>
                  <a:ext uri="{FF2B5EF4-FFF2-40B4-BE49-F238E27FC236}">
                    <a16:creationId xmlns:a16="http://schemas.microsoft.com/office/drawing/2014/main" id="{67738C6C-0E72-4A0F-A882-BCD8F3AA8525}"/>
                  </a:ext>
                </a:extLst>
              </p:cNvPr>
              <p:cNvSpPr>
                <a:spLocks noChangeArrowheads="1"/>
              </p:cNvSpPr>
              <p:nvPr/>
            </p:nvSpPr>
            <p:spPr bwMode="auto">
              <a:xfrm>
                <a:off x="5867400" y="4876800"/>
                <a:ext cx="2481263" cy="1905000"/>
              </a:xfrm>
              <a:prstGeom prst="ellipse">
                <a:avLst/>
              </a:prstGeom>
              <a:grpFill/>
              <a:ln>
                <a:headEnd/>
                <a:tailEn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Poor Program Reach and Access</a:t>
                </a:r>
              </a:p>
            </p:txBody>
          </p:sp>
          <p:sp>
            <p:nvSpPr>
              <p:cNvPr id="41" name="Oval 1">
                <a:extLst>
                  <a:ext uri="{FF2B5EF4-FFF2-40B4-BE49-F238E27FC236}">
                    <a16:creationId xmlns:a16="http://schemas.microsoft.com/office/drawing/2014/main" id="{9E1130D5-8FCD-44A7-B61C-E9DC6D88B4E8}"/>
                  </a:ext>
                </a:extLst>
              </p:cNvPr>
              <p:cNvSpPr>
                <a:spLocks noChangeArrowheads="1"/>
              </p:cNvSpPr>
              <p:nvPr/>
            </p:nvSpPr>
            <p:spPr bwMode="auto">
              <a:xfrm>
                <a:off x="2993629" y="2176531"/>
                <a:ext cx="3330971" cy="2909025"/>
              </a:xfrm>
              <a:prstGeom prst="ellipse">
                <a:avLst/>
              </a:prstGeom>
              <a:grpFill/>
              <a:ln>
                <a:headEnd/>
                <a:tailEn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mn-ea"/>
                    <a:cs typeface="+mn-cs"/>
                  </a:rPr>
                  <a:t>DRIVERS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mn-ea"/>
                    <a:cs typeface="+mn-cs"/>
                  </a:rPr>
                  <a:t>DISEMPOWERMENT</a:t>
                </a:r>
              </a:p>
            </p:txBody>
          </p:sp>
          <p:sp>
            <p:nvSpPr>
              <p:cNvPr id="42" name="Oval 8">
                <a:extLst>
                  <a:ext uri="{FF2B5EF4-FFF2-40B4-BE49-F238E27FC236}">
                    <a16:creationId xmlns:a16="http://schemas.microsoft.com/office/drawing/2014/main" id="{9D318B4E-9B2A-4674-BC0D-F140DCD92336}"/>
                  </a:ext>
                </a:extLst>
              </p:cNvPr>
              <p:cNvSpPr>
                <a:spLocks noChangeArrowheads="1"/>
              </p:cNvSpPr>
              <p:nvPr/>
            </p:nvSpPr>
            <p:spPr bwMode="auto">
              <a:xfrm>
                <a:off x="1023937" y="609600"/>
                <a:ext cx="2481263" cy="2182621"/>
              </a:xfrm>
              <a:prstGeom prst="ellipse">
                <a:avLst/>
              </a:prstGeom>
              <a:grpFill/>
              <a:ln>
                <a:headEnd/>
                <a:tailEn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Poverty and Limited </a:t>
                </a:r>
                <a:r>
                  <a:rPr lang="en-US" sz="1600" kern="0" dirty="0">
                    <a:solidFill>
                      <a:srgbClr val="FFFFFF"/>
                    </a:solidFill>
                    <a:latin typeface="Calibri" panose="020F0502020204030204"/>
                  </a:rPr>
                  <a:t>E</a:t>
                </a:r>
                <a:r>
                  <a:rPr kumimoji="0" lang="en-US" sz="1600" b="0" i="0" u="none" strike="noStrike" kern="0" cap="none" spc="0" normalizeH="0" baseline="0" noProof="0" dirty="0" err="1">
                    <a:ln>
                      <a:noFill/>
                    </a:ln>
                    <a:solidFill>
                      <a:srgbClr val="FFFFFF"/>
                    </a:solidFill>
                    <a:effectLst/>
                    <a:uLnTx/>
                    <a:uFillTx/>
                    <a:latin typeface="Calibri" panose="020F0502020204030204"/>
                    <a:ea typeface="+mn-ea"/>
                    <a:cs typeface="+mn-cs"/>
                  </a:rPr>
                  <a:t>conomic</a:t>
                </a: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 Empowerment </a:t>
                </a:r>
                <a:r>
                  <a:rPr lang="en-US" sz="1600" kern="0" dirty="0">
                    <a:solidFill>
                      <a:srgbClr val="FFFFFF"/>
                    </a:solidFill>
                    <a:latin typeface="Calibri" panose="020F0502020204030204"/>
                  </a:rPr>
                  <a:t>O</a:t>
                </a:r>
                <a:r>
                  <a:rPr kumimoji="0" lang="en-US" sz="1600" b="0" i="0" u="none" strike="noStrike" kern="0" cap="none" spc="0" normalizeH="0" baseline="0" noProof="0" dirty="0" err="1">
                    <a:ln>
                      <a:noFill/>
                    </a:ln>
                    <a:solidFill>
                      <a:srgbClr val="FFFFFF"/>
                    </a:solidFill>
                    <a:effectLst/>
                    <a:uLnTx/>
                    <a:uFillTx/>
                    <a:latin typeface="Calibri" panose="020F0502020204030204"/>
                    <a:ea typeface="+mn-ea"/>
                    <a:cs typeface="+mn-cs"/>
                  </a:rPr>
                  <a:t>pportunities</a:t>
                </a: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 </a:t>
                </a:r>
              </a:p>
            </p:txBody>
          </p:sp>
          <p:sp>
            <p:nvSpPr>
              <p:cNvPr id="43" name="Oval 8">
                <a:extLst>
                  <a:ext uri="{FF2B5EF4-FFF2-40B4-BE49-F238E27FC236}">
                    <a16:creationId xmlns:a16="http://schemas.microsoft.com/office/drawing/2014/main" id="{2B5F74C7-5842-4A71-990B-439CABC58E74}"/>
                  </a:ext>
                </a:extLst>
              </p:cNvPr>
              <p:cNvSpPr>
                <a:spLocks noChangeArrowheads="1"/>
              </p:cNvSpPr>
              <p:nvPr/>
            </p:nvSpPr>
            <p:spPr bwMode="auto">
              <a:xfrm>
                <a:off x="5715000" y="609600"/>
                <a:ext cx="2481263" cy="1905000"/>
              </a:xfrm>
              <a:prstGeom prst="ellipse">
                <a:avLst/>
              </a:prstGeom>
              <a:grpFill/>
              <a:ln>
                <a:headEnd/>
                <a:tailEn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Discriminatory &amp; Rigid Gender Norms and practices</a:t>
                </a:r>
              </a:p>
            </p:txBody>
          </p:sp>
          <p:sp>
            <p:nvSpPr>
              <p:cNvPr id="44" name="Oval 8">
                <a:extLst>
                  <a:ext uri="{FF2B5EF4-FFF2-40B4-BE49-F238E27FC236}">
                    <a16:creationId xmlns:a16="http://schemas.microsoft.com/office/drawing/2014/main" id="{B7A0062A-11F5-478B-B4B5-5CDC8DD56A86}"/>
                  </a:ext>
                </a:extLst>
              </p:cNvPr>
              <p:cNvSpPr>
                <a:spLocks noChangeArrowheads="1"/>
              </p:cNvSpPr>
              <p:nvPr/>
            </p:nvSpPr>
            <p:spPr bwMode="auto">
              <a:xfrm>
                <a:off x="543198" y="4923482"/>
                <a:ext cx="2481263" cy="1905000"/>
              </a:xfrm>
              <a:prstGeom prst="ellipse">
                <a:avLst/>
              </a:prstGeom>
              <a:grpFill/>
              <a:ln>
                <a:headEnd/>
                <a:tailEn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Violence</a:t>
                </a:r>
              </a:p>
            </p:txBody>
          </p:sp>
        </p:grpSp>
      </p:grpSp>
      <p:cxnSp>
        <p:nvCxnSpPr>
          <p:cNvPr id="4" name="Straight Connector 3">
            <a:extLst>
              <a:ext uri="{FF2B5EF4-FFF2-40B4-BE49-F238E27FC236}">
                <a16:creationId xmlns:a16="http://schemas.microsoft.com/office/drawing/2014/main" id="{45C07570-21F3-4DFB-B363-0FCA412227EB}"/>
              </a:ext>
            </a:extLst>
          </p:cNvPr>
          <p:cNvCxnSpPr>
            <a:cxnSpLocks/>
          </p:cNvCxnSpPr>
          <p:nvPr/>
        </p:nvCxnSpPr>
        <p:spPr>
          <a:xfrm flipH="1">
            <a:off x="5078440" y="2138289"/>
            <a:ext cx="19790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65D34A1-192D-4890-9F47-FA7764C5AD5A}"/>
              </a:ext>
            </a:extLst>
          </p:cNvPr>
          <p:cNvCxnSpPr>
            <a:cxnSpLocks/>
          </p:cNvCxnSpPr>
          <p:nvPr/>
        </p:nvCxnSpPr>
        <p:spPr>
          <a:xfrm>
            <a:off x="4845252" y="5430129"/>
            <a:ext cx="22122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57DD70E-346D-4D32-A131-DDC35E960A19}"/>
              </a:ext>
            </a:extLst>
          </p:cNvPr>
          <p:cNvCxnSpPr>
            <a:cxnSpLocks/>
          </p:cNvCxnSpPr>
          <p:nvPr/>
        </p:nvCxnSpPr>
        <p:spPr>
          <a:xfrm>
            <a:off x="3643532" y="3258668"/>
            <a:ext cx="0" cy="13459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34BD4DB-70B2-4D80-947B-9A1FE6BA9481}"/>
              </a:ext>
            </a:extLst>
          </p:cNvPr>
          <p:cNvCxnSpPr>
            <a:cxnSpLocks/>
          </p:cNvCxnSpPr>
          <p:nvPr/>
        </p:nvCxnSpPr>
        <p:spPr>
          <a:xfrm>
            <a:off x="8590669" y="3131786"/>
            <a:ext cx="0" cy="134598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24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5E1E-564D-4005-A0E6-1F345FD5E65E}"/>
              </a:ext>
            </a:extLst>
          </p:cNvPr>
          <p:cNvSpPr>
            <a:spLocks noGrp="1"/>
          </p:cNvSpPr>
          <p:nvPr>
            <p:ph type="title"/>
          </p:nvPr>
        </p:nvSpPr>
        <p:spPr/>
        <p:txBody>
          <a:bodyPr vert="horz" lIns="91440" tIns="45720" rIns="91440" bIns="45720" rtlCol="0" anchor="ctr">
            <a:normAutofit fontScale="90000"/>
          </a:bodyPr>
          <a:lstStyle/>
          <a:p>
            <a:r>
              <a:rPr lang="en-IN" spc="300" dirty="0"/>
              <a:t>Evolving Strategies for ICRW and Partners: </a:t>
            </a:r>
            <a:r>
              <a:rPr lang="en-IN" sz="3600" i="1" spc="300" dirty="0"/>
              <a:t>Moving towards Convergence</a:t>
            </a:r>
            <a:endParaRPr lang="en-IN" i="1" spc="300" dirty="0"/>
          </a:p>
        </p:txBody>
      </p:sp>
      <p:grpSp>
        <p:nvGrpSpPr>
          <p:cNvPr id="4" name="Group 3">
            <a:extLst>
              <a:ext uri="{FF2B5EF4-FFF2-40B4-BE49-F238E27FC236}">
                <a16:creationId xmlns:a16="http://schemas.microsoft.com/office/drawing/2014/main" id="{9DE964F6-D0D4-40CA-AF8A-B97DE1AF9A12}"/>
              </a:ext>
            </a:extLst>
          </p:cNvPr>
          <p:cNvGrpSpPr/>
          <p:nvPr/>
        </p:nvGrpSpPr>
        <p:grpSpPr>
          <a:xfrm>
            <a:off x="1271852" y="1740543"/>
            <a:ext cx="9404457" cy="4356705"/>
            <a:chOff x="81640" y="1325638"/>
            <a:chExt cx="9404457" cy="4356705"/>
          </a:xfrm>
        </p:grpSpPr>
        <p:graphicFrame>
          <p:nvGraphicFramePr>
            <p:cNvPr id="5" name="Diagram 4">
              <a:extLst>
                <a:ext uri="{FF2B5EF4-FFF2-40B4-BE49-F238E27FC236}">
                  <a16:creationId xmlns:a16="http://schemas.microsoft.com/office/drawing/2014/main" id="{953F7AA0-3FBE-406E-88F0-CCABBFE9B74E}"/>
                </a:ext>
              </a:extLst>
            </p:cNvPr>
            <p:cNvGraphicFramePr/>
            <p:nvPr>
              <p:extLst>
                <p:ext uri="{D42A27DB-BD31-4B8C-83A1-F6EECF244321}">
                  <p14:modId xmlns:p14="http://schemas.microsoft.com/office/powerpoint/2010/main" val="4257015527"/>
                </p:ext>
              </p:extLst>
            </p:nvPr>
          </p:nvGraphicFramePr>
          <p:xfrm>
            <a:off x="122641" y="1325638"/>
            <a:ext cx="9363456" cy="4356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F1F05E54-B842-46D0-A3BE-4AE93D7643F8}"/>
                </a:ext>
              </a:extLst>
            </p:cNvPr>
            <p:cNvSpPr/>
            <p:nvPr/>
          </p:nvSpPr>
          <p:spPr>
            <a:xfrm>
              <a:off x="81640" y="1332579"/>
              <a:ext cx="182880" cy="4349764"/>
            </a:xfrm>
            <a:prstGeom prst="rect">
              <a:avLst/>
            </a:prstGeom>
            <a:solidFill>
              <a:srgbClr val="005056"/>
            </a:solidFill>
            <a:ln>
              <a:solidFill>
                <a:srgbClr val="00505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Open Sans" panose="020B0606030504020204"/>
                </a:rPr>
                <a:t>Individual , Institutional Approach</a:t>
              </a:r>
            </a:p>
          </p:txBody>
        </p:sp>
        <p:sp>
          <p:nvSpPr>
            <p:cNvPr id="7" name="Rectangle 6">
              <a:extLst>
                <a:ext uri="{FF2B5EF4-FFF2-40B4-BE49-F238E27FC236}">
                  <a16:creationId xmlns:a16="http://schemas.microsoft.com/office/drawing/2014/main" id="{C10F1E40-88D6-450B-BDF9-B6DFFABAC41A}"/>
                </a:ext>
              </a:extLst>
            </p:cNvPr>
            <p:cNvSpPr/>
            <p:nvPr/>
          </p:nvSpPr>
          <p:spPr>
            <a:xfrm>
              <a:off x="2422068" y="1332579"/>
              <a:ext cx="182880" cy="4349764"/>
            </a:xfrm>
            <a:prstGeom prst="rect">
              <a:avLst/>
            </a:prstGeom>
            <a:solidFill>
              <a:srgbClr val="005056"/>
            </a:solidFill>
            <a:ln>
              <a:solidFill>
                <a:srgbClr val="00505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Open Sans" panose="020B0606030504020204"/>
                </a:rPr>
                <a:t>Individual , Family,  Community Approach</a:t>
              </a:r>
            </a:p>
          </p:txBody>
        </p:sp>
        <p:sp>
          <p:nvSpPr>
            <p:cNvPr id="8" name="Rectangle 7">
              <a:extLst>
                <a:ext uri="{FF2B5EF4-FFF2-40B4-BE49-F238E27FC236}">
                  <a16:creationId xmlns:a16="http://schemas.microsoft.com/office/drawing/2014/main" id="{ED536815-5F8D-4B6B-BF2C-B9CDA596CDDC}"/>
                </a:ext>
              </a:extLst>
            </p:cNvPr>
            <p:cNvSpPr/>
            <p:nvPr/>
          </p:nvSpPr>
          <p:spPr>
            <a:xfrm>
              <a:off x="4811266" y="1332579"/>
              <a:ext cx="182880" cy="4349764"/>
            </a:xfrm>
            <a:prstGeom prst="rect">
              <a:avLst/>
            </a:prstGeom>
            <a:solidFill>
              <a:srgbClr val="005056"/>
            </a:solidFill>
            <a:ln>
              <a:solidFill>
                <a:srgbClr val="00505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Open Sans" panose="020B0606030504020204"/>
                </a:rPr>
                <a:t>Individual ,Family, Community Approach</a:t>
              </a:r>
            </a:p>
          </p:txBody>
        </p:sp>
        <p:sp>
          <p:nvSpPr>
            <p:cNvPr id="9" name="Rectangle 8">
              <a:extLst>
                <a:ext uri="{FF2B5EF4-FFF2-40B4-BE49-F238E27FC236}">
                  <a16:creationId xmlns:a16="http://schemas.microsoft.com/office/drawing/2014/main" id="{079B4A37-370B-4B3C-82DB-D32857FA070D}"/>
                </a:ext>
              </a:extLst>
            </p:cNvPr>
            <p:cNvSpPr/>
            <p:nvPr/>
          </p:nvSpPr>
          <p:spPr>
            <a:xfrm>
              <a:off x="7109468" y="1332579"/>
              <a:ext cx="182880" cy="4349764"/>
            </a:xfrm>
            <a:prstGeom prst="rect">
              <a:avLst/>
            </a:prstGeom>
            <a:solidFill>
              <a:srgbClr val="005056"/>
            </a:solidFill>
            <a:ln>
              <a:solidFill>
                <a:srgbClr val="00505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latin typeface="Open Sans" panose="020B0606030504020204"/>
                </a:rPr>
                <a:t>Individual, Family, Institutional,  Community Approach</a:t>
              </a:r>
            </a:p>
          </p:txBody>
        </p:sp>
      </p:grpSp>
    </p:spTree>
    <p:extLst>
      <p:ext uri="{BB962C8B-B14F-4D97-AF65-F5344CB8AC3E}">
        <p14:creationId xmlns:p14="http://schemas.microsoft.com/office/powerpoint/2010/main" val="117602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59E5-EEAA-4487-879C-70F995B1D5B8}"/>
              </a:ext>
            </a:extLst>
          </p:cNvPr>
          <p:cNvSpPr>
            <a:spLocks noGrp="1"/>
          </p:cNvSpPr>
          <p:nvPr>
            <p:ph type="title"/>
          </p:nvPr>
        </p:nvSpPr>
        <p:spPr>
          <a:xfrm>
            <a:off x="750458" y="274639"/>
            <a:ext cx="10691084" cy="499084"/>
          </a:xfrm>
        </p:spPr>
        <p:txBody>
          <a:bodyPr vert="horz" lIns="91440" tIns="45720" rIns="91440" bIns="45720" rtlCol="0" anchor="ctr">
            <a:normAutofit fontScale="90000"/>
          </a:bodyPr>
          <a:lstStyle/>
          <a:p>
            <a:r>
              <a:rPr lang="en-US" spc="300" dirty="0"/>
              <a:t>Creating Agency, Visibility and Voices Through</a:t>
            </a:r>
          </a:p>
        </p:txBody>
      </p:sp>
      <p:sp>
        <p:nvSpPr>
          <p:cNvPr id="5" name="TextBox 4">
            <a:extLst>
              <a:ext uri="{FF2B5EF4-FFF2-40B4-BE49-F238E27FC236}">
                <a16:creationId xmlns:a16="http://schemas.microsoft.com/office/drawing/2014/main" id="{944244D7-5E25-4062-8AF2-7F67ECAA231F}"/>
              </a:ext>
            </a:extLst>
          </p:cNvPr>
          <p:cNvSpPr txBox="1"/>
          <p:nvPr/>
        </p:nvSpPr>
        <p:spPr>
          <a:xfrm>
            <a:off x="750458" y="1887910"/>
            <a:ext cx="11241741" cy="5262979"/>
          </a:xfrm>
          <a:prstGeom prst="rect">
            <a:avLst/>
          </a:prstGeom>
          <a:noFill/>
        </p:spPr>
        <p:txBody>
          <a:bodyPr wrap="square" rtlCol="0">
            <a:spAutoFit/>
          </a:bodyPr>
          <a:lstStyle/>
          <a:p>
            <a:endParaRPr lang="en-US" altLang="ja-JP" sz="1600" dirty="0">
              <a:latin typeface="Arial" panose="020B0604020202020204" pitchFamily="34" charset="0"/>
              <a:ea typeface="ＭＳ Ｐゴシック" panose="020B0600070205080204" pitchFamily="34" charset="-128"/>
            </a:endParaRPr>
          </a:p>
          <a:p>
            <a:pPr marL="285750" indent="-285750">
              <a:buFont typeface="Arial" panose="020B0604020202020204" pitchFamily="34" charset="0"/>
              <a:buChar char="•"/>
            </a:pPr>
            <a:r>
              <a:rPr lang="en-US" sz="3600" dirty="0"/>
              <a:t>Collective reflection in a positive peer environment</a:t>
            </a:r>
          </a:p>
          <a:p>
            <a:pPr marL="285750" indent="-285750">
              <a:buFont typeface="Arial" panose="020B0604020202020204" pitchFamily="34" charset="0"/>
              <a:buChar char="•"/>
            </a:pPr>
            <a:r>
              <a:rPr lang="en-US" sz="3600" dirty="0"/>
              <a:t>Dialogue and campaign to foster a public discourse</a:t>
            </a:r>
          </a:p>
          <a:p>
            <a:pPr marL="285750" indent="-285750">
              <a:buFont typeface="Arial" panose="020B0604020202020204" pitchFamily="34" charset="0"/>
              <a:buChar char="•"/>
            </a:pPr>
            <a:r>
              <a:rPr lang="en-US" sz="3600" dirty="0"/>
              <a:t>Engagement with teachers/parents/stakeholders to enhance ownership and conviction</a:t>
            </a:r>
          </a:p>
          <a:p>
            <a:pPr marL="285750" indent="-285750">
              <a:buFont typeface="Arial" panose="020B0604020202020204" pitchFamily="34" charset="0"/>
              <a:buChar char="•"/>
            </a:pPr>
            <a:r>
              <a:rPr lang="en-IN" sz="3600" dirty="0">
                <a:ea typeface="ＭＳ Ｐゴシック" charset="-128"/>
              </a:rPr>
              <a:t>Enhancing economic resourcefulness, employability</a:t>
            </a:r>
          </a:p>
          <a:p>
            <a:pPr marL="285750" indent="-285750">
              <a:buFont typeface="Arial" panose="020B0604020202020204" pitchFamily="34" charset="0"/>
              <a:buChar char="•"/>
            </a:pPr>
            <a:r>
              <a:rPr lang="en-IN" sz="3600" dirty="0">
                <a:ea typeface="ＭＳ Ｐゴシック" charset="-128"/>
              </a:rPr>
              <a:t>Strengthening response mechanism  </a:t>
            </a:r>
            <a:r>
              <a:rPr lang="en-US" sz="3600" dirty="0"/>
              <a:t> </a:t>
            </a:r>
          </a:p>
          <a:p>
            <a:pPr marL="285750" indent="-285750">
              <a:buFont typeface="Arial" panose="020B0604020202020204" pitchFamily="34" charset="0"/>
              <a:buChar char="•"/>
            </a:pPr>
            <a:endParaRPr lang="en-US" sz="3600" dirty="0"/>
          </a:p>
          <a:p>
            <a:pPr marL="742950" lvl="1"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altLang="ja-JP" sz="1600" dirty="0">
              <a:latin typeface="Arial" panose="020B0604020202020204" pitchFamily="34" charset="0"/>
              <a:ea typeface="ＭＳ Ｐゴシック" panose="020B0600070205080204" pitchFamily="34" charset="-128"/>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5976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2874" y="1549399"/>
            <a:ext cx="9889588" cy="4489752"/>
          </a:xfrm>
          <a:prstGeom prst="rect">
            <a:avLst/>
          </a:prstGeom>
        </p:spPr>
      </p:pic>
      <p:sp>
        <p:nvSpPr>
          <p:cNvPr id="2" name="Title 1">
            <a:extLst>
              <a:ext uri="{FF2B5EF4-FFF2-40B4-BE49-F238E27FC236}">
                <a16:creationId xmlns:a16="http://schemas.microsoft.com/office/drawing/2014/main" id="{A33F42A0-EA48-429A-A596-E0247C379B09}"/>
              </a:ext>
            </a:extLst>
          </p:cNvPr>
          <p:cNvSpPr>
            <a:spLocks noGrp="1"/>
          </p:cNvSpPr>
          <p:nvPr>
            <p:ph type="title"/>
          </p:nvPr>
        </p:nvSpPr>
        <p:spPr>
          <a:xfrm>
            <a:off x="848933" y="545442"/>
            <a:ext cx="10691084" cy="1143000"/>
          </a:xfrm>
        </p:spPr>
        <p:txBody>
          <a:bodyPr vert="horz" lIns="91440" tIns="45720" rIns="91440" bIns="45720" rtlCol="0" anchor="ctr">
            <a:normAutofit fontScale="90000"/>
          </a:bodyPr>
          <a:lstStyle/>
          <a:p>
            <a:r>
              <a:rPr lang="en-US" spc="300" dirty="0"/>
              <a:t>Focused programs shift attitude towards gender norms</a:t>
            </a:r>
            <a:br>
              <a:rPr lang="en-IN" dirty="0"/>
            </a:br>
            <a:endParaRPr lang="en-IN" spc="300" dirty="0"/>
          </a:p>
        </p:txBody>
      </p:sp>
      <p:sp>
        <p:nvSpPr>
          <p:cNvPr id="4" name="TextBox 3">
            <a:extLst>
              <a:ext uri="{FF2B5EF4-FFF2-40B4-BE49-F238E27FC236}">
                <a16:creationId xmlns:a16="http://schemas.microsoft.com/office/drawing/2014/main" id="{ED3AA6C8-5DC6-4663-8660-6069698C5B4A}"/>
              </a:ext>
            </a:extLst>
          </p:cNvPr>
          <p:cNvSpPr txBox="1"/>
          <p:nvPr/>
        </p:nvSpPr>
        <p:spPr>
          <a:xfrm>
            <a:off x="3995225" y="1702510"/>
            <a:ext cx="1209821" cy="400110"/>
          </a:xfrm>
          <a:prstGeom prst="rect">
            <a:avLst/>
          </a:prstGeom>
          <a:noFill/>
        </p:spPr>
        <p:txBody>
          <a:bodyPr wrap="square" rtlCol="0">
            <a:spAutoFit/>
          </a:bodyPr>
          <a:lstStyle/>
          <a:p>
            <a:r>
              <a:rPr lang="en-IN" sz="2000" b="1" dirty="0"/>
              <a:t>Vietnam</a:t>
            </a:r>
          </a:p>
        </p:txBody>
      </p:sp>
      <p:sp>
        <p:nvSpPr>
          <p:cNvPr id="5" name="TextBox 4">
            <a:extLst>
              <a:ext uri="{FF2B5EF4-FFF2-40B4-BE49-F238E27FC236}">
                <a16:creationId xmlns:a16="http://schemas.microsoft.com/office/drawing/2014/main" id="{87C1380E-3479-4EE5-B976-68378FBC6ECA}"/>
              </a:ext>
            </a:extLst>
          </p:cNvPr>
          <p:cNvSpPr txBox="1"/>
          <p:nvPr/>
        </p:nvSpPr>
        <p:spPr>
          <a:xfrm>
            <a:off x="9038492" y="1688442"/>
            <a:ext cx="1139483" cy="400110"/>
          </a:xfrm>
          <a:prstGeom prst="rect">
            <a:avLst/>
          </a:prstGeom>
          <a:noFill/>
        </p:spPr>
        <p:txBody>
          <a:bodyPr wrap="square" rtlCol="0">
            <a:spAutoFit/>
          </a:bodyPr>
          <a:lstStyle/>
          <a:p>
            <a:r>
              <a:rPr lang="en-IN" sz="2000" b="1" dirty="0"/>
              <a:t>India</a:t>
            </a:r>
            <a:endParaRPr lang="en-IN" b="1" dirty="0"/>
          </a:p>
        </p:txBody>
      </p:sp>
      <p:sp>
        <p:nvSpPr>
          <p:cNvPr id="6" name="TextBox 5">
            <a:extLst>
              <a:ext uri="{FF2B5EF4-FFF2-40B4-BE49-F238E27FC236}">
                <a16:creationId xmlns:a16="http://schemas.microsoft.com/office/drawing/2014/main" id="{8DCBA42D-BCD7-46C2-B150-6339B4B414E3}"/>
              </a:ext>
            </a:extLst>
          </p:cNvPr>
          <p:cNvSpPr txBox="1"/>
          <p:nvPr/>
        </p:nvSpPr>
        <p:spPr>
          <a:xfrm>
            <a:off x="5641145" y="6312558"/>
            <a:ext cx="4740811" cy="369332"/>
          </a:xfrm>
          <a:prstGeom prst="rect">
            <a:avLst/>
          </a:prstGeom>
          <a:noFill/>
        </p:spPr>
        <p:txBody>
          <a:bodyPr wrap="square" rtlCol="0">
            <a:spAutoFit/>
          </a:bodyPr>
          <a:lstStyle/>
          <a:p>
            <a:r>
              <a:rPr lang="en-IN" dirty="0"/>
              <a:t>Achyut et al, 2018, ICRW</a:t>
            </a:r>
          </a:p>
        </p:txBody>
      </p:sp>
    </p:spTree>
    <p:extLst>
      <p:ext uri="{BB962C8B-B14F-4D97-AF65-F5344CB8AC3E}">
        <p14:creationId xmlns:p14="http://schemas.microsoft.com/office/powerpoint/2010/main" val="416753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7FFBF3-AE9A-48FF-A129-630B03910558}"/>
              </a:ext>
            </a:extLst>
          </p:cNvPr>
          <p:cNvGrpSpPr/>
          <p:nvPr/>
        </p:nvGrpSpPr>
        <p:grpSpPr>
          <a:xfrm>
            <a:off x="1391032" y="1360174"/>
            <a:ext cx="9291291" cy="5395271"/>
            <a:chOff x="1686458" y="1360174"/>
            <a:chExt cx="9291291" cy="5395271"/>
          </a:xfrm>
        </p:grpSpPr>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82655" y="1360174"/>
              <a:ext cx="9195094" cy="4830433"/>
            </a:xfrm>
            <a:prstGeom prst="rect">
              <a:avLst/>
            </a:prstGeom>
          </p:spPr>
        </p:pic>
        <p:sp>
          <p:nvSpPr>
            <p:cNvPr id="8" name="Oval Callout 7"/>
            <p:cNvSpPr/>
            <p:nvPr/>
          </p:nvSpPr>
          <p:spPr>
            <a:xfrm>
              <a:off x="1686458" y="2606511"/>
              <a:ext cx="1346378" cy="1064755"/>
            </a:xfrm>
            <a:prstGeom prst="wedgeEllipseCallout">
              <a:avLst>
                <a:gd name="adj1" fmla="val -27133"/>
                <a:gd name="adj2" fmla="val 91533"/>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ysClr val="windowText" lastClr="000000"/>
                  </a:solidFill>
                </a:rPr>
                <a:t>Why do boys rape girls?</a:t>
              </a:r>
            </a:p>
          </p:txBody>
        </p:sp>
        <p:sp>
          <p:nvSpPr>
            <p:cNvPr id="9" name="Rectangular Callout 8"/>
            <p:cNvSpPr/>
            <p:nvPr/>
          </p:nvSpPr>
          <p:spPr>
            <a:xfrm>
              <a:off x="3188133" y="2688063"/>
              <a:ext cx="1085850" cy="971550"/>
            </a:xfrm>
            <a:prstGeom prst="wedgeRectCallout">
              <a:avLst>
                <a:gd name="adj1" fmla="val -69748"/>
                <a:gd name="adj2" fmla="val 166382"/>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ysClr val="windowText" lastClr="000000"/>
                  </a:solidFill>
                </a:rPr>
                <a:t>Why does child marriage happen ?</a:t>
              </a:r>
            </a:p>
          </p:txBody>
        </p:sp>
        <p:sp>
          <p:nvSpPr>
            <p:cNvPr id="10" name="Oval Callout 9"/>
            <p:cNvSpPr/>
            <p:nvPr/>
          </p:nvSpPr>
          <p:spPr>
            <a:xfrm>
              <a:off x="7391400" y="5319241"/>
              <a:ext cx="1924878" cy="1436204"/>
            </a:xfrm>
            <a:prstGeom prst="wedgeEllipseCallout">
              <a:avLst>
                <a:gd name="adj1" fmla="val 29944"/>
                <a:gd name="adj2" fmla="val -59278"/>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tx1"/>
                  </a:solidFill>
                </a:rPr>
                <a:t>Do I share household responsibility?</a:t>
              </a:r>
            </a:p>
          </p:txBody>
        </p:sp>
        <p:sp>
          <p:nvSpPr>
            <p:cNvPr id="11" name="Rectangular Callout 10"/>
            <p:cNvSpPr/>
            <p:nvPr/>
          </p:nvSpPr>
          <p:spPr>
            <a:xfrm>
              <a:off x="4629076" y="5319241"/>
              <a:ext cx="1943100" cy="768096"/>
            </a:xfrm>
            <a:prstGeom prst="wedgeRectCallout">
              <a:avLst>
                <a:gd name="adj1" fmla="val -29834"/>
                <a:gd name="adj2" fmla="val -139819"/>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ysClr val="windowText" lastClr="000000"/>
                  </a:solidFill>
                </a:rPr>
                <a:t>Why do boys and girls experience different body changes?</a:t>
              </a:r>
            </a:p>
          </p:txBody>
        </p:sp>
        <p:sp>
          <p:nvSpPr>
            <p:cNvPr id="12" name="Oval Callout 11"/>
            <p:cNvSpPr/>
            <p:nvPr/>
          </p:nvSpPr>
          <p:spPr>
            <a:xfrm>
              <a:off x="8763001" y="2606510"/>
              <a:ext cx="2141935" cy="1295876"/>
            </a:xfrm>
            <a:prstGeom prst="wedgeEllipseCallout">
              <a:avLst>
                <a:gd name="adj1" fmla="val -5095"/>
                <a:gd name="adj2" fmla="val 101708"/>
              </a:avLst>
            </a:prstGeom>
            <a:solidFill>
              <a:srgbClr val="FFFF6D"/>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25" dirty="0">
                  <a:solidFill>
                    <a:schemeClr val="tx1"/>
                  </a:solidFill>
                </a:rPr>
                <a:t>What do we do if someone   touches us inappropriately?</a:t>
              </a:r>
            </a:p>
          </p:txBody>
        </p:sp>
        <p:sp>
          <p:nvSpPr>
            <p:cNvPr id="14" name="Oval Callout 13"/>
            <p:cNvSpPr/>
            <p:nvPr/>
          </p:nvSpPr>
          <p:spPr>
            <a:xfrm>
              <a:off x="2048203" y="4387545"/>
              <a:ext cx="2279859" cy="1110281"/>
            </a:xfrm>
            <a:prstGeom prst="wedgeEllipseCallout">
              <a:avLst>
                <a:gd name="adj1" fmla="val -45461"/>
                <a:gd name="adj2" fmla="val 58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a:solidFill>
                    <a:sysClr val="windowText" lastClr="000000"/>
                  </a:solidFill>
                </a:rPr>
                <a:t>Why violence while playing? </a:t>
              </a:r>
            </a:p>
          </p:txBody>
        </p:sp>
        <p:sp>
          <p:nvSpPr>
            <p:cNvPr id="15" name="Cloud Callout 14"/>
            <p:cNvSpPr/>
            <p:nvPr/>
          </p:nvSpPr>
          <p:spPr>
            <a:xfrm>
              <a:off x="4429281" y="2606510"/>
              <a:ext cx="2419609" cy="822490"/>
            </a:xfrm>
            <a:prstGeom prst="cloudCallout">
              <a:avLst>
                <a:gd name="adj1" fmla="val -4921"/>
                <a:gd name="adj2" fmla="val 66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Isn’t physical punishment violence?</a:t>
              </a:r>
            </a:p>
          </p:txBody>
        </p:sp>
        <p:sp>
          <p:nvSpPr>
            <p:cNvPr id="16" name="Cloud Callout 15"/>
            <p:cNvSpPr/>
            <p:nvPr/>
          </p:nvSpPr>
          <p:spPr>
            <a:xfrm>
              <a:off x="5699022" y="3944429"/>
              <a:ext cx="1844779" cy="1618171"/>
            </a:xfrm>
            <a:prstGeom prst="cloudCallout">
              <a:avLst>
                <a:gd name="adj1" fmla="val 56847"/>
                <a:gd name="adj2" fmla="val -38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Don’t I differentiate in work distribution?</a:t>
              </a:r>
            </a:p>
          </p:txBody>
        </p:sp>
      </p:grpSp>
      <p:sp>
        <p:nvSpPr>
          <p:cNvPr id="2" name="Title 1">
            <a:extLst>
              <a:ext uri="{FF2B5EF4-FFF2-40B4-BE49-F238E27FC236}">
                <a16:creationId xmlns:a16="http://schemas.microsoft.com/office/drawing/2014/main" id="{09290C59-AC5A-410A-BF36-88F881271417}"/>
              </a:ext>
            </a:extLst>
          </p:cNvPr>
          <p:cNvSpPr>
            <a:spLocks noGrp="1"/>
          </p:cNvSpPr>
          <p:nvPr>
            <p:ph type="title"/>
          </p:nvPr>
        </p:nvSpPr>
        <p:spPr>
          <a:xfrm>
            <a:off x="750458" y="425808"/>
            <a:ext cx="10691084" cy="1143000"/>
          </a:xfrm>
        </p:spPr>
        <p:txBody>
          <a:bodyPr vert="horz" lIns="91440" tIns="45720" rIns="91440" bIns="45720" rtlCol="0" anchor="ctr">
            <a:normAutofit fontScale="90000"/>
          </a:bodyPr>
          <a:lstStyle/>
          <a:p>
            <a:r>
              <a:rPr lang="en-US" spc="300" dirty="0"/>
              <a:t>Through disruptions and collective reflections</a:t>
            </a:r>
            <a:br>
              <a:rPr lang="en-US" spc="300" dirty="0"/>
            </a:br>
            <a:endParaRPr lang="en-IN" spc="300" dirty="0"/>
          </a:p>
        </p:txBody>
      </p:sp>
    </p:spTree>
    <p:extLst>
      <p:ext uri="{BB962C8B-B14F-4D97-AF65-F5344CB8AC3E}">
        <p14:creationId xmlns:p14="http://schemas.microsoft.com/office/powerpoint/2010/main" val="201478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6774" y="2383843"/>
            <a:ext cx="184731" cy="300082"/>
          </a:xfrm>
          <a:prstGeom prst="rect">
            <a:avLst/>
          </a:prstGeom>
          <a:noFill/>
        </p:spPr>
        <p:txBody>
          <a:bodyPr wrap="none" rtlCol="0">
            <a:spAutoFit/>
          </a:bodyPr>
          <a:lstStyle/>
          <a:p>
            <a:endParaRPr lang="en-US" sz="1350" dirty="0"/>
          </a:p>
        </p:txBody>
      </p:sp>
      <p:sp>
        <p:nvSpPr>
          <p:cNvPr id="5" name="Rectangle 4"/>
          <p:cNvSpPr/>
          <p:nvPr/>
        </p:nvSpPr>
        <p:spPr>
          <a:xfrm>
            <a:off x="809465" y="533707"/>
            <a:ext cx="10972800" cy="523220"/>
          </a:xfrm>
          <a:prstGeom prst="rect">
            <a:avLst/>
          </a:prstGeom>
        </p:spPr>
        <p:txBody>
          <a:bodyPr vert="horz" lIns="91440" tIns="45720" rIns="91440" bIns="45720" rtlCol="0" anchor="ctr">
            <a:normAutofit fontScale="85000" lnSpcReduction="20000"/>
          </a:bodyPr>
          <a:lstStyle/>
          <a:p>
            <a:pPr algn="ctr">
              <a:spcBef>
                <a:spcPct val="0"/>
              </a:spcBef>
            </a:pPr>
            <a:r>
              <a:rPr lang="en-IN" sz="4000" b="1" spc="300" dirty="0">
                <a:solidFill>
                  <a:srgbClr val="0099D2"/>
                </a:solidFill>
                <a:latin typeface="Raleway" panose="020B0503030101060003" pitchFamily="34" charset="0"/>
                <a:ea typeface="+mj-ea"/>
                <a:cs typeface="Arial" pitchFamily="34" charset="0"/>
              </a:rPr>
              <a:t>They create agency and aspirations</a:t>
            </a:r>
          </a:p>
        </p:txBody>
      </p:sp>
      <p:sp>
        <p:nvSpPr>
          <p:cNvPr id="7" name="Rounded Rectangular Callout 6"/>
          <p:cNvSpPr/>
          <p:nvPr/>
        </p:nvSpPr>
        <p:spPr bwMode="auto">
          <a:xfrm>
            <a:off x="1911626" y="1543051"/>
            <a:ext cx="4084610" cy="1975043"/>
          </a:xfrm>
          <a:prstGeom prst="wedgeRoundRectCallout">
            <a:avLst>
              <a:gd name="adj1" fmla="val -19557"/>
              <a:gd name="adj2" fmla="val 60067"/>
              <a:gd name="adj3" fmla="val 16667"/>
            </a:avLst>
          </a:prstGeom>
          <a:solidFill>
            <a:srgbClr val="005056"/>
          </a:solidFill>
          <a:ln w="9525" cap="flat" cmpd="sng" algn="ctr">
            <a:solidFill>
              <a:schemeClr val="tx1"/>
            </a:solidFill>
            <a:prstDash val="solid"/>
            <a:round/>
            <a:headEnd type="none" w="med" len="med"/>
            <a:tailEnd type="none" w="med" len="med"/>
          </a:ln>
          <a:effectLst/>
        </p:spPr>
        <p:txBody>
          <a:bodyPr/>
          <a:lstStyle>
            <a:lvl1pPr eaLnBrk="0" hangingPunct="0">
              <a:defRPr sz="2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r>
              <a:rPr lang="ja-JP" altLang="en-US" sz="1500" dirty="0">
                <a:solidFill>
                  <a:schemeClr val="bg1"/>
                </a:solidFill>
                <a:latin typeface="Calibri" panose="020F0502020204030204" pitchFamily="34" charset="0"/>
              </a:rPr>
              <a:t>“</a:t>
            </a:r>
            <a:r>
              <a:rPr lang="en-US" altLang="ja-JP" sz="1500" dirty="0">
                <a:solidFill>
                  <a:schemeClr val="bg1"/>
                </a:solidFill>
                <a:latin typeface="Calibri" panose="020F0502020204030204" pitchFamily="34" charset="0"/>
              </a:rPr>
              <a:t>The Self-Efficacy Module taught me that the qualities I admire in other people, I can develop too. For me, that was a big realization. I don</a:t>
            </a:r>
            <a:r>
              <a:rPr lang="ja-JP" altLang="en-US" sz="1500" dirty="0">
                <a:solidFill>
                  <a:schemeClr val="bg1"/>
                </a:solidFill>
                <a:latin typeface="Calibri" panose="020F0502020204030204" pitchFamily="34" charset="0"/>
              </a:rPr>
              <a:t>’</a:t>
            </a:r>
            <a:r>
              <a:rPr lang="en-US" altLang="ja-JP" sz="1500" dirty="0">
                <a:solidFill>
                  <a:schemeClr val="bg1"/>
                </a:solidFill>
                <a:latin typeface="Calibri" panose="020F0502020204030204" pitchFamily="34" charset="0"/>
              </a:rPr>
              <a:t>t always have to look to others to be leaders. I can also demonstrate personal leadership.</a:t>
            </a:r>
            <a:r>
              <a:rPr lang="ja-JP" altLang="en-US" sz="1500" dirty="0">
                <a:solidFill>
                  <a:schemeClr val="bg1"/>
                </a:solidFill>
                <a:latin typeface="Calibri" panose="020F0502020204030204" pitchFamily="34" charset="0"/>
              </a:rPr>
              <a:t>”</a:t>
            </a:r>
            <a:r>
              <a:rPr lang="en-US" altLang="ja-JP" sz="1500" dirty="0">
                <a:solidFill>
                  <a:schemeClr val="bg1"/>
                </a:solidFill>
                <a:latin typeface="Calibri" panose="020F0502020204030204" pitchFamily="34" charset="0"/>
              </a:rPr>
              <a:t> </a:t>
            </a:r>
          </a:p>
          <a:p>
            <a:br>
              <a:rPr lang="en-US" altLang="en-US" sz="1500" dirty="0">
                <a:solidFill>
                  <a:schemeClr val="bg1"/>
                </a:solidFill>
                <a:latin typeface="Calibri" panose="020F0502020204030204" pitchFamily="34" charset="0"/>
              </a:rPr>
            </a:br>
            <a:r>
              <a:rPr lang="en-US" altLang="en-US" sz="1500" dirty="0">
                <a:solidFill>
                  <a:schemeClr val="bg1"/>
                </a:solidFill>
                <a:latin typeface="Calibri" panose="020F0502020204030204" pitchFamily="34" charset="0"/>
              </a:rPr>
              <a:t>		</a:t>
            </a:r>
            <a:r>
              <a:rPr lang="en-US" altLang="en-US" sz="2100" dirty="0">
                <a:solidFill>
                  <a:schemeClr val="bg1"/>
                </a:solidFill>
                <a:latin typeface="Calibri" panose="020F0502020204030204" pitchFamily="34" charset="0"/>
              </a:rPr>
              <a:t>--- </a:t>
            </a:r>
            <a:r>
              <a:rPr lang="en-US" altLang="en-US" sz="1500" dirty="0">
                <a:solidFill>
                  <a:schemeClr val="bg1"/>
                </a:solidFill>
                <a:latin typeface="Calibri" panose="020F0502020204030204" pitchFamily="34" charset="0"/>
              </a:rPr>
              <a:t>Class XII Student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207" y="3799234"/>
            <a:ext cx="3616106" cy="2077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 name="Rounded Rectangular Callout 8"/>
          <p:cNvSpPr/>
          <p:nvPr/>
        </p:nvSpPr>
        <p:spPr bwMode="auto">
          <a:xfrm>
            <a:off x="6213423" y="4174076"/>
            <a:ext cx="4922259" cy="2316665"/>
          </a:xfrm>
          <a:prstGeom prst="wedgeRoundRectCallout">
            <a:avLst>
              <a:gd name="adj1" fmla="val -20330"/>
              <a:gd name="adj2" fmla="val -60492"/>
              <a:gd name="adj3" fmla="val 16667"/>
            </a:avLst>
          </a:prstGeom>
          <a:solidFill>
            <a:srgbClr val="005056"/>
          </a:solidFill>
          <a:ln w="9525" cap="flat" cmpd="sng" algn="ctr">
            <a:solidFill>
              <a:schemeClr val="tx1"/>
            </a:solidFill>
            <a:prstDash val="solid"/>
            <a:round/>
            <a:headEnd type="none" w="med" len="med"/>
            <a:tailEnd type="none" w="med" len="med"/>
          </a:ln>
          <a:effectLst/>
        </p:spPr>
        <p:txBody>
          <a:bodyPr/>
          <a:lstStyle>
            <a:lvl1pPr eaLnBrk="0" hangingPunct="0">
              <a:defRPr sz="2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500" dirty="0">
                <a:solidFill>
                  <a:srgbClr val="FFFFFF"/>
                </a:solidFill>
                <a:latin typeface="Calibri" panose="020F0502020204030204" pitchFamily="34" charset="0"/>
              </a:rPr>
              <a:t>“</a:t>
            </a:r>
            <a:r>
              <a:rPr lang="en-US" altLang="ja-JP" sz="1500" dirty="0">
                <a:solidFill>
                  <a:srgbClr val="FFFFFF"/>
                </a:solidFill>
                <a:latin typeface="Calibri" panose="020F0502020204030204" pitchFamily="34" charset="0"/>
              </a:rPr>
              <a:t>When I was growing up, I wanted to be a teacher like society expects us to be – because it is safe. Then I thought  I would be a doctor, because my father said that it would be a good profession. But when we learnt about Gendered Roles and Expectations and Goal Setting in PAGE, I realized that I want to be a NASA scientist. That is what I will work towards. Not what the society wants or what my family wants, but what I want.</a:t>
            </a:r>
            <a:r>
              <a:rPr lang="ja-JP" altLang="en-US" sz="1500" dirty="0">
                <a:solidFill>
                  <a:srgbClr val="FFFFFF"/>
                </a:solidFill>
                <a:latin typeface="Calibri" panose="020F0502020204030204" pitchFamily="34" charset="0"/>
              </a:rPr>
              <a:t>”</a:t>
            </a:r>
            <a:r>
              <a:rPr lang="en-US" altLang="ja-JP" sz="1500" dirty="0">
                <a:solidFill>
                  <a:srgbClr val="FFFFFF"/>
                </a:solidFill>
                <a:latin typeface="Calibri" panose="020F0502020204030204" pitchFamily="34" charset="0"/>
              </a:rPr>
              <a:t> </a:t>
            </a:r>
          </a:p>
          <a:p>
            <a:pPr eaLnBrk="1" hangingPunct="1"/>
            <a:r>
              <a:rPr lang="en-US" altLang="ja-JP" sz="1500" dirty="0">
                <a:solidFill>
                  <a:srgbClr val="FFFFFF"/>
                </a:solidFill>
                <a:latin typeface="Calibri" panose="020F0502020204030204" pitchFamily="34" charset="0"/>
              </a:rPr>
              <a:t>		</a:t>
            </a:r>
            <a:r>
              <a:rPr lang="en-US" altLang="ja-JP" sz="1500" dirty="0">
                <a:solidFill>
                  <a:schemeClr val="bg1"/>
                </a:solidFill>
                <a:latin typeface="Calibri" panose="020F0502020204030204" pitchFamily="34" charset="0"/>
              </a:rPr>
              <a:t>	</a:t>
            </a:r>
            <a:r>
              <a:rPr lang="en-US" altLang="en-US" sz="1500" dirty="0">
                <a:solidFill>
                  <a:schemeClr val="bg1"/>
                </a:solidFill>
                <a:latin typeface="Calibri" panose="020F0502020204030204" pitchFamily="34" charset="0"/>
              </a:rPr>
              <a:t> --- Class X Student</a:t>
            </a:r>
            <a:endParaRPr lang="en-US" altLang="ja-JP" sz="1500" dirty="0">
              <a:solidFill>
                <a:schemeClr val="bg1"/>
              </a:solidFill>
              <a:latin typeface="Calibri" panose="020F0502020204030204" pitchFamily="34" charset="0"/>
            </a:endParaRPr>
          </a:p>
          <a:p>
            <a:pPr eaLnBrk="1" hangingPunct="1"/>
            <a:endParaRPr lang="en-US" altLang="en-US" sz="1500" dirty="0">
              <a:latin typeface="Calibri" panose="020F0502020204030204" pitchFamily="34" charset="0"/>
            </a:endParaRPr>
          </a:p>
          <a:p>
            <a:pPr algn="r" eaLnBrk="1" hangingPunct="1"/>
            <a:r>
              <a:rPr lang="en-US" altLang="en-US" sz="1500" dirty="0">
                <a:solidFill>
                  <a:srgbClr val="524402"/>
                </a:solidFill>
                <a:latin typeface="Calibri" panose="020F0502020204030204" pitchFamily="34" charset="0"/>
              </a:rPr>
              <a:t> </a:t>
            </a:r>
          </a:p>
          <a:p>
            <a:pPr algn="r"/>
            <a:endParaRPr lang="en-US" altLang="en-US" sz="1500" dirty="0">
              <a:cs typeface="Arial" panose="020B0604020202020204" pitchFamily="34" charset="0"/>
            </a:endParaRPr>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665" y="1407510"/>
            <a:ext cx="3834493" cy="2471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3917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9CF44F-A07A-4D9C-969D-DDE9D1E554E6}"/>
              </a:ext>
            </a:extLst>
          </p:cNvPr>
          <p:cNvSpPr>
            <a:spLocks noGrp="1"/>
          </p:cNvSpPr>
          <p:nvPr>
            <p:ph type="title"/>
          </p:nvPr>
        </p:nvSpPr>
        <p:spPr>
          <a:xfrm>
            <a:off x="750458" y="183225"/>
            <a:ext cx="10691084" cy="509322"/>
          </a:xfrm>
        </p:spPr>
        <p:txBody>
          <a:bodyPr vert="horz" lIns="91440" tIns="45720" rIns="91440" bIns="45720" rtlCol="0" anchor="ctr">
            <a:normAutofit fontScale="90000"/>
          </a:bodyPr>
          <a:lstStyle/>
          <a:p>
            <a:r>
              <a:rPr lang="en-IN" spc="300" dirty="0"/>
              <a:t>And critical voices….</a:t>
            </a:r>
          </a:p>
        </p:txBody>
      </p:sp>
      <p:pic>
        <p:nvPicPr>
          <p:cNvPr id="4" name="Picture 3">
            <a:extLst>
              <a:ext uri="{FF2B5EF4-FFF2-40B4-BE49-F238E27FC236}">
                <a16:creationId xmlns:a16="http://schemas.microsoft.com/office/drawing/2014/main" id="{BB56F2F8-AA8F-454A-8325-B3E19FE164B1}"/>
              </a:ext>
            </a:extLst>
          </p:cNvPr>
          <p:cNvPicPr>
            <a:picLocks noChangeAspect="1"/>
          </p:cNvPicPr>
          <p:nvPr/>
        </p:nvPicPr>
        <p:blipFill rotWithShape="1">
          <a:blip r:embed="rId2"/>
          <a:srcRect l="1" t="11489" r="-1157"/>
          <a:stretch/>
        </p:blipFill>
        <p:spPr>
          <a:xfrm>
            <a:off x="531780" y="798029"/>
            <a:ext cx="11451360" cy="5636153"/>
          </a:xfrm>
          <a:prstGeom prst="rect">
            <a:avLst/>
          </a:prstGeom>
        </p:spPr>
      </p:pic>
    </p:spTree>
    <p:extLst>
      <p:ext uri="{BB962C8B-B14F-4D97-AF65-F5344CB8AC3E}">
        <p14:creationId xmlns:p14="http://schemas.microsoft.com/office/powerpoint/2010/main" val="127954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C2A81D4-3091-4B5A-984E-6ED8EBBE4623}"/>
              </a:ext>
            </a:extLst>
          </p:cNvPr>
          <p:cNvSpPr>
            <a:spLocks noGrp="1"/>
          </p:cNvSpPr>
          <p:nvPr>
            <p:ph type="title"/>
          </p:nvPr>
        </p:nvSpPr>
        <p:spPr/>
        <p:txBody>
          <a:bodyPr vert="horz" lIns="91440" tIns="45720" rIns="91440" bIns="45720" rtlCol="0" anchor="ctr">
            <a:normAutofit fontScale="90000"/>
          </a:bodyPr>
          <a:lstStyle/>
          <a:p>
            <a:r>
              <a:rPr lang="en-US" spc="300" dirty="0"/>
              <a:t>Gender norm changes are highly contextual and negotiated</a:t>
            </a:r>
          </a:p>
        </p:txBody>
      </p:sp>
      <p:sp>
        <p:nvSpPr>
          <p:cNvPr id="5" name="Text Placeholder 2">
            <a:extLst>
              <a:ext uri="{FF2B5EF4-FFF2-40B4-BE49-F238E27FC236}">
                <a16:creationId xmlns:a16="http://schemas.microsoft.com/office/drawing/2014/main" id="{98BE8E5F-3D74-4879-8581-95FAD0DE54F0}"/>
              </a:ext>
            </a:extLst>
          </p:cNvPr>
          <p:cNvSpPr>
            <a:spLocks noGrp="1"/>
          </p:cNvSpPr>
          <p:nvPr>
            <p:ph sz="half" idx="1"/>
          </p:nvPr>
        </p:nvSpPr>
        <p:spPr>
          <a:xfrm>
            <a:off x="563863" y="1561514"/>
            <a:ext cx="5274229" cy="4754880"/>
          </a:xfrm>
        </p:spPr>
        <p:txBody>
          <a:bodyPr>
            <a:normAutofit fontScale="70000" lnSpcReduction="20000"/>
          </a:bodyPr>
          <a:lstStyle/>
          <a:p>
            <a:pPr marL="0" indent="0" algn="just">
              <a:buNone/>
            </a:pPr>
            <a:r>
              <a:rPr lang="en-US" sz="2400" dirty="0">
                <a:solidFill>
                  <a:srgbClr val="ED1C24"/>
                </a:solidFill>
              </a:rPr>
              <a:t>While some norms change, others are difficult to change especially that are deeply embedded</a:t>
            </a:r>
          </a:p>
          <a:p>
            <a:pPr algn="just"/>
            <a:r>
              <a:rPr lang="en-US" altLang="en-US" sz="23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The ones that changed</a:t>
            </a:r>
          </a:p>
          <a:p>
            <a:pPr lvl="1" algn="just">
              <a:lnSpc>
                <a:spcPct val="110000"/>
              </a:lnSpc>
            </a:pPr>
            <a:r>
              <a:rPr lang="en-US" altLang="en-US" sz="2300" dirty="0">
                <a:latin typeface="Open Sans" panose="020B0606030504020204" pitchFamily="34" charset="0"/>
              </a:rPr>
              <a:t>A wife should always obey her husband</a:t>
            </a:r>
          </a:p>
          <a:p>
            <a:pPr lvl="1" algn="just">
              <a:lnSpc>
                <a:spcPct val="110000"/>
              </a:lnSpc>
            </a:pPr>
            <a:r>
              <a:rPr lang="en-US" altLang="en-US" sz="2300" dirty="0">
                <a:latin typeface="Open Sans" panose="020B0606030504020204" pitchFamily="34" charset="0"/>
              </a:rPr>
              <a:t>Violence against girls are perpetrated by strangers</a:t>
            </a:r>
          </a:p>
          <a:p>
            <a:pPr lvl="1" algn="just">
              <a:lnSpc>
                <a:spcPct val="110000"/>
              </a:lnSpc>
            </a:pPr>
            <a:r>
              <a:rPr lang="en-US" altLang="en-US" sz="2300" dirty="0">
                <a:latin typeface="Open Sans" panose="020B0606030504020204" pitchFamily="34" charset="0"/>
              </a:rPr>
              <a:t>If a girl says no, she means yes</a:t>
            </a:r>
          </a:p>
          <a:p>
            <a:pPr marL="285750" lvl="1" indent="-285750" algn="just">
              <a:lnSpc>
                <a:spcPct val="100000"/>
              </a:lnSpc>
              <a:spcBef>
                <a:spcPts val="1000"/>
              </a:spcBef>
            </a:pPr>
            <a:r>
              <a:rPr lang="en-US" altLang="en-US" sz="23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The ones that were difficult to change</a:t>
            </a:r>
          </a:p>
          <a:p>
            <a:pPr lvl="1" algn="just"/>
            <a:r>
              <a:rPr lang="en-US" altLang="en-US" sz="2300" dirty="0">
                <a:latin typeface="Open Sans" panose="020B0606030504020204" pitchFamily="34" charset="0"/>
              </a:rPr>
              <a:t>A woman’s primary role is home making and child care.</a:t>
            </a:r>
          </a:p>
          <a:p>
            <a:pPr lvl="1" algn="just"/>
            <a:r>
              <a:rPr lang="en-US" altLang="en-US" sz="2300" dirty="0">
                <a:latin typeface="Open Sans" panose="020B0606030504020204" pitchFamily="34" charset="0"/>
              </a:rPr>
              <a:t>A girl should have reasons to go in public places </a:t>
            </a:r>
          </a:p>
          <a:p>
            <a:pPr marL="0" lvl="0" indent="0" algn="just">
              <a:buNone/>
            </a:pPr>
            <a:r>
              <a:rPr lang="en-US" sz="2400" dirty="0">
                <a:solidFill>
                  <a:srgbClr val="ED1C24"/>
                </a:solidFill>
              </a:rPr>
              <a:t>Boys and young men negotiate learnings about norm change in their specific realities</a:t>
            </a:r>
          </a:p>
          <a:p>
            <a:pPr lvl="1" algn="just">
              <a:lnSpc>
                <a:spcPct val="110000"/>
              </a:lnSpc>
            </a:pPr>
            <a:r>
              <a:rPr lang="en-US" sz="2100" dirty="0">
                <a:latin typeface="Open Sans" panose="020B0606030504020204" pitchFamily="34" charset="0"/>
              </a:rPr>
              <a:t>For instance – anxieties around compromised masculinity’ ‘what will my peers say, what will my neighbors think’. Brothers for example didn’t want to be seen as supporting their sisters in sports involving pubic open spaces. They were passive supporters.</a:t>
            </a:r>
          </a:p>
          <a:p>
            <a:pPr marL="0" indent="0" algn="just">
              <a:buNone/>
            </a:pPr>
            <a:endPar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a:extLst>
              <a:ext uri="{FF2B5EF4-FFF2-40B4-BE49-F238E27FC236}">
                <a16:creationId xmlns:a16="http://schemas.microsoft.com/office/drawing/2014/main" id="{BD477769-24CD-4084-9CD4-6485B44719E3}"/>
              </a:ext>
            </a:extLst>
          </p:cNvPr>
          <p:cNvSpPr>
            <a:spLocks noGrp="1"/>
          </p:cNvSpPr>
          <p:nvPr>
            <p:ph sz="half" idx="2"/>
          </p:nvPr>
        </p:nvSpPr>
        <p:spPr/>
        <p:txBody>
          <a:bodyPr>
            <a:normAutofit fontScale="70000" lnSpcReduction="20000"/>
          </a:bodyPr>
          <a:lstStyle/>
          <a:p>
            <a:pPr marL="0" indent="0" algn="just">
              <a:buNone/>
            </a:pPr>
            <a:r>
              <a:rPr lang="en-US" sz="2400" dirty="0">
                <a:solidFill>
                  <a:srgbClr val="ED1C24"/>
                </a:solidFill>
              </a:rPr>
              <a:t>Boys and young men often wrestle with women’s and girls’ mobility. </a:t>
            </a:r>
          </a:p>
          <a:p>
            <a:pPr lvl="1" algn="just"/>
            <a:r>
              <a:rPr lang="en-US" sz="2300" dirty="0">
                <a:latin typeface="Open Sans" panose="020B0606030504020204" pitchFamily="34" charset="0"/>
                <a:ea typeface="Open Sans" panose="020B0606030504020204" pitchFamily="34" charset="0"/>
                <a:cs typeface="Open Sans" panose="020B0606030504020204" pitchFamily="34" charset="0"/>
              </a:rPr>
              <a:t>They identified various security and safety considerations for justifying men’s control over their behavior.  This is an area that needs greater attention. (Parivartan)</a:t>
            </a:r>
          </a:p>
          <a:p>
            <a:pPr marL="0" indent="0" algn="just">
              <a:buNone/>
            </a:pPr>
            <a:r>
              <a:rPr lang="en-US" sz="2400" dirty="0">
                <a:solidFill>
                  <a:srgbClr val="ED1C24"/>
                </a:solidFill>
              </a:rPr>
              <a:t>There is an increased recognition and improved articulation on violence and its consequences but adolescent boys  and young men weigh the conditions and risks before by-stander intervention.</a:t>
            </a:r>
          </a:p>
          <a:p>
            <a:pPr lvl="1" algn="just">
              <a:defRPr/>
            </a:pPr>
            <a:r>
              <a:rPr lang="en-US" sz="2300" dirty="0">
                <a:latin typeface="Open Sans" panose="020B0606030504020204" pitchFamily="34" charset="0"/>
              </a:rPr>
              <a:t>Will they accompany sisters or daughters to participate in public sports? Or</a:t>
            </a:r>
          </a:p>
          <a:p>
            <a:pPr lvl="1" algn="just">
              <a:defRPr/>
            </a:pPr>
            <a:r>
              <a:rPr lang="en-US" sz="2300" dirty="0">
                <a:latin typeface="Open Sans" panose="020B0606030504020204" pitchFamily="34" charset="0"/>
              </a:rPr>
              <a:t>Will they intervene in schools when witness discrimination</a:t>
            </a:r>
          </a:p>
          <a:p>
            <a:endParaRPr lang="en-IN" dirty="0"/>
          </a:p>
          <a:p>
            <a:endParaRPr lang="en-IN" dirty="0"/>
          </a:p>
          <a:p>
            <a:endParaRPr lang="en-IN" dirty="0"/>
          </a:p>
          <a:p>
            <a:endParaRPr lang="en-IN" dirty="0"/>
          </a:p>
        </p:txBody>
      </p:sp>
      <p:sp>
        <p:nvSpPr>
          <p:cNvPr id="3" name="TextBox 2">
            <a:extLst>
              <a:ext uri="{FF2B5EF4-FFF2-40B4-BE49-F238E27FC236}">
                <a16:creationId xmlns:a16="http://schemas.microsoft.com/office/drawing/2014/main" id="{F43EC27A-5DDE-4A6E-B56B-1FE4E573B871}"/>
              </a:ext>
            </a:extLst>
          </p:cNvPr>
          <p:cNvSpPr txBox="1"/>
          <p:nvPr/>
        </p:nvSpPr>
        <p:spPr>
          <a:xfrm>
            <a:off x="4813902" y="5806440"/>
            <a:ext cx="4121834" cy="861774"/>
          </a:xfrm>
          <a:prstGeom prst="rect">
            <a:avLst/>
          </a:prstGeom>
          <a:noFill/>
        </p:spPr>
        <p:txBody>
          <a:bodyPr wrap="square" rtlCol="0">
            <a:spAutoFit/>
          </a:bodyPr>
          <a:lstStyle/>
          <a:p>
            <a:r>
              <a:rPr lang="en-IN" sz="3200" b="1" spc="300" dirty="0">
                <a:solidFill>
                  <a:srgbClr val="0099D2"/>
                </a:solidFill>
                <a:latin typeface="Raleway" panose="020B0503030101060003" pitchFamily="34" charset="0"/>
                <a:ea typeface="+mj-ea"/>
                <a:cs typeface="Arial" pitchFamily="34" charset="0"/>
              </a:rPr>
              <a:t>KEY</a:t>
            </a:r>
            <a:r>
              <a:rPr lang="en-IN" b="1" spc="300" dirty="0">
                <a:solidFill>
                  <a:srgbClr val="0099D2"/>
                </a:solidFill>
              </a:rPr>
              <a:t> </a:t>
            </a:r>
            <a:r>
              <a:rPr lang="en-IN" sz="3200" b="1" spc="300" dirty="0">
                <a:solidFill>
                  <a:srgbClr val="0099D2"/>
                </a:solidFill>
                <a:latin typeface="Raleway" panose="020B0503030101060003" pitchFamily="34" charset="0"/>
                <a:ea typeface="+mj-ea"/>
                <a:cs typeface="Arial" pitchFamily="34" charset="0"/>
              </a:rPr>
              <a:t>LEARNINGS</a:t>
            </a:r>
          </a:p>
          <a:p>
            <a:endParaRPr lang="en-IN" dirty="0"/>
          </a:p>
        </p:txBody>
      </p:sp>
    </p:spTree>
    <p:extLst>
      <p:ext uri="{BB962C8B-B14F-4D97-AF65-F5344CB8AC3E}">
        <p14:creationId xmlns:p14="http://schemas.microsoft.com/office/powerpoint/2010/main" val="2835452353"/>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6130</TotalTime>
  <Words>1341</Words>
  <Application>Microsoft Office PowerPoint</Application>
  <PresentationFormat>Widescreen</PresentationFormat>
  <Paragraphs>138</Paragraphs>
  <Slides>11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.HiraKakuInterface-W3</vt:lpstr>
      <vt:lpstr>Arial</vt:lpstr>
      <vt:lpstr>Calibri</vt:lpstr>
      <vt:lpstr>Open Sans</vt:lpstr>
      <vt:lpstr>Open Sans Semibold</vt:lpstr>
      <vt:lpstr>Raleway</vt:lpstr>
      <vt:lpstr>Roboto</vt:lpstr>
      <vt:lpstr>Times New Roman</vt:lpstr>
      <vt:lpstr>AIDS 2016_Template</vt:lpstr>
      <vt:lpstr>AGENCY, VISIBILITY &amp; VOICE: GENDER EQUALITY WITH YOUNG WOMEN &amp; MEN </vt:lpstr>
      <vt:lpstr>Drivers of dis-empowerment: multiple and intersecting </vt:lpstr>
      <vt:lpstr>Evolving Strategies for ICRW and Partners: Moving towards Convergence</vt:lpstr>
      <vt:lpstr>Creating Agency, Visibility and Voices Through</vt:lpstr>
      <vt:lpstr>Focused programs shift attitude towards gender norms </vt:lpstr>
      <vt:lpstr>Through disruptions and collective reflections </vt:lpstr>
      <vt:lpstr>PowerPoint Presentation</vt:lpstr>
      <vt:lpstr>And critical voices….</vt:lpstr>
      <vt:lpstr>Gender norm changes are highly contextual and negotiated</vt:lpstr>
      <vt:lpstr>And efforts to change them must permeate informal spaces…Blur public and private</vt:lpstr>
      <vt:lpstr>Thank you!    and deep appreciation to all our partners including young women and men – our fellow travellers in this journey of change  ….and not a time-bound project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Ravi Verma</cp:lastModifiedBy>
  <cp:revision>77</cp:revision>
  <cp:lastPrinted>2017-01-16T15:31:13Z</cp:lastPrinted>
  <dcterms:created xsi:type="dcterms:W3CDTF">2017-01-13T09:09:35Z</dcterms:created>
  <dcterms:modified xsi:type="dcterms:W3CDTF">2018-07-24T06:47:56Z</dcterms:modified>
</cp:coreProperties>
</file>